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32"/>
  </p:notesMasterIdLst>
  <p:sldIdLst>
    <p:sldId id="259" r:id="rId2"/>
    <p:sldId id="329" r:id="rId3"/>
    <p:sldId id="320" r:id="rId4"/>
    <p:sldId id="339" r:id="rId5"/>
    <p:sldId id="340" r:id="rId6"/>
    <p:sldId id="341" r:id="rId7"/>
    <p:sldId id="283" r:id="rId8"/>
    <p:sldId id="319" r:id="rId9"/>
    <p:sldId id="343" r:id="rId10"/>
    <p:sldId id="344" r:id="rId11"/>
    <p:sldId id="345" r:id="rId12"/>
    <p:sldId id="346" r:id="rId13"/>
    <p:sldId id="347" r:id="rId14"/>
    <p:sldId id="276" r:id="rId15"/>
    <p:sldId id="325" r:id="rId16"/>
    <p:sldId id="338" r:id="rId17"/>
    <p:sldId id="326" r:id="rId18"/>
    <p:sldId id="327" r:id="rId19"/>
    <p:sldId id="261" r:id="rId20"/>
    <p:sldId id="262" r:id="rId21"/>
    <p:sldId id="332" r:id="rId22"/>
    <p:sldId id="334" r:id="rId23"/>
    <p:sldId id="277" r:id="rId24"/>
    <p:sldId id="335" r:id="rId25"/>
    <p:sldId id="309" r:id="rId26"/>
    <p:sldId id="294" r:id="rId27"/>
    <p:sldId id="333" r:id="rId28"/>
    <p:sldId id="336" r:id="rId29"/>
    <p:sldId id="348" r:id="rId30"/>
    <p:sldId id="337" r:id="rId31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45" autoAdjust="0"/>
    <p:restoredTop sz="94660"/>
  </p:normalViewPr>
  <p:slideViewPr>
    <p:cSldViewPr>
      <p:cViewPr>
        <p:scale>
          <a:sx n="76" d="100"/>
          <a:sy n="76" d="100"/>
        </p:scale>
        <p:origin x="-117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4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CE1801-1745-4101-A436-2E3D6B2B870F}" type="datetimeFigureOut">
              <a:rPr lang="ru-RU" smtClean="0"/>
              <a:t>26.12.2020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FA5A33-50EF-4C35-B1F3-547EED78E1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804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A5A33-50EF-4C35-B1F3-547EED78E10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533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A5A33-50EF-4C35-B1F3-547EED78E10F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207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26.12.2020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136">
        <p14:flythrough/>
      </p:transition>
    </mc:Choice>
    <mc:Fallback xmlns="">
      <p:transition spd="slow" advTm="5136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136">
        <p14:flythrough/>
      </p:transition>
    </mc:Choice>
    <mc:Fallback xmlns="">
      <p:transition spd="slow" advTm="5136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136">
        <p14:flythrough/>
      </p:transition>
    </mc:Choice>
    <mc:Fallback xmlns="">
      <p:transition spd="slow" advTm="5136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26.12.2020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136">
        <p14:flythrough/>
      </p:transition>
    </mc:Choice>
    <mc:Fallback xmlns="">
      <p:transition spd="slow" advTm="5136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26.12.2020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advTm="5136">
        <p14:flythrough/>
      </p:transition>
    </mc:Choice>
    <mc:Fallback xmlns="">
      <p:transition spd="slow" advTm="5136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26.12.2020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136">
        <p14:flythrough/>
      </p:transition>
    </mc:Choice>
    <mc:Fallback xmlns="">
      <p:transition spd="slow" advTm="5136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136">
        <p14:flythrough/>
      </p:transition>
    </mc:Choice>
    <mc:Fallback xmlns="">
      <p:transition spd="slow" advTm="5136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26.12.2020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136">
        <p14:flythrough/>
      </p:transition>
    </mc:Choice>
    <mc:Fallback xmlns="">
      <p:transition spd="slow" advTm="5136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26.12.2020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136">
        <p14:flythrough/>
      </p:transition>
    </mc:Choice>
    <mc:Fallback xmlns="">
      <p:transition spd="slow" advTm="5136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26.12.2020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136">
        <p14:flythrough/>
      </p:transition>
    </mc:Choice>
    <mc:Fallback xmlns="">
      <p:transition spd="slow" advTm="5136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136">
        <p14:flythrough/>
      </p:transition>
    </mc:Choice>
    <mc:Fallback xmlns="">
      <p:transition spd="slow" advTm="5136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26.12.2020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mc:AlternateContent xmlns:mc="http://schemas.openxmlformats.org/markup-compatibility/2006" xmlns:p14="http://schemas.microsoft.com/office/powerpoint/2010/main">
    <mc:Choice Requires="p14">
      <p:transition spd="slow" advTm="5136">
        <p14:flythrough/>
      </p:transition>
    </mc:Choice>
    <mc:Fallback xmlns="">
      <p:transition spd="slow" advTm="5136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400"/>
            <a:ext cx="8591872" cy="1110952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Республиканский конкурс </a:t>
            </a:r>
            <a:b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«педагогика безопасности»</a:t>
            </a:r>
            <a:endParaRPr lang="ru-RU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8081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67545" y="509112"/>
            <a:ext cx="29523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Муниципальное </a:t>
            </a:r>
            <a:r>
              <a:rPr lang="ru-RU" sz="2000" b="1" dirty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казенное </a:t>
            </a:r>
            <a:r>
              <a:rPr lang="ru-RU" sz="2000" b="1" dirty="0">
                <a:solidFill>
                  <a:srgbClr val="FF0000"/>
                </a:solidFill>
                <a:latin typeface="Monotype Corsiva" pitchFamily="66" charset="0"/>
              </a:rPr>
              <a:t>дошкольное образовательное </a:t>
            </a:r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учреждение </a:t>
            </a:r>
            <a:r>
              <a:rPr lang="ru-RU" sz="2000" b="1" dirty="0" err="1" smtClean="0">
                <a:solidFill>
                  <a:srgbClr val="FF0000"/>
                </a:solidFill>
                <a:latin typeface="Monotype Corsiva" pitchFamily="66" charset="0"/>
              </a:rPr>
              <a:t>Ергенинский</a:t>
            </a:r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 детский сад «</a:t>
            </a:r>
            <a:r>
              <a:rPr lang="ru-RU" sz="2000" b="1" dirty="0" err="1" smtClean="0">
                <a:solidFill>
                  <a:srgbClr val="FF0000"/>
                </a:solidFill>
                <a:latin typeface="Monotype Corsiva" pitchFamily="66" charset="0"/>
              </a:rPr>
              <a:t>Герл</a:t>
            </a:r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»</a:t>
            </a:r>
            <a:endParaRPr lang="ru-RU" sz="2000" b="1" dirty="0">
              <a:latin typeface="Monotype Corsiva" pitchFamily="66" charset="0"/>
            </a:endParaRPr>
          </a:p>
        </p:txBody>
      </p:sp>
      <p:pic>
        <p:nvPicPr>
          <p:cNvPr id="4098" name="Picture 2" descr="C:\Users\Пользователь\Desktop\Картинки по ПДД\c2066-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01" y="2329374"/>
            <a:ext cx="3499398" cy="3217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" t="26182" r="14718" b="20672"/>
          <a:stretch/>
        </p:blipFill>
        <p:spPr>
          <a:xfrm rot="616169">
            <a:off x="4448794" y="656302"/>
            <a:ext cx="4346532" cy="2104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124" y="3645024"/>
            <a:ext cx="3629752" cy="27223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759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lythrough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I </a:t>
            </a:r>
            <a:r>
              <a:rPr lang="ru-RU" dirty="0">
                <a:solidFill>
                  <a:srgbClr val="FF0000"/>
                </a:solidFill>
              </a:rPr>
              <a:t>этап - Подготовительный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ru-RU" sz="3800" dirty="0" smtClean="0"/>
              <a:t>1</a:t>
            </a:r>
            <a:r>
              <a:rPr lang="ru-RU" sz="3800" dirty="0"/>
              <a:t>. Подбор материала по правилам дорожного движения, подготовка информационных стендов, папок-передвижек для родителей.</a:t>
            </a:r>
          </a:p>
          <a:p>
            <a:r>
              <a:rPr lang="ru-RU" sz="3800" dirty="0"/>
              <a:t>2. Изучение дорожных знаков, разучивание стихотворений, чтение рассказов  о правилах дорожного движения, авторами которых являются дети совместно со своими родителями.</a:t>
            </a:r>
          </a:p>
          <a:p>
            <a:r>
              <a:rPr lang="ru-RU" sz="3800" dirty="0"/>
              <a:t>3. Просмотр мультимедийных презентаций, мультфильмов,  прослушивание и разучивание песен о правилах дорожного движения: Жасмин «Светофор», «Дорожный знак»(</a:t>
            </a:r>
            <a:r>
              <a:rPr lang="ru-RU" sz="3800" dirty="0" err="1"/>
              <a:t>сл.И.Шевчук,муз.Е.Зарицкой</a:t>
            </a:r>
            <a:r>
              <a:rPr lang="ru-RU" sz="3800" dirty="0"/>
              <a:t>), разучивание танца «Дорожный знак».</a:t>
            </a:r>
          </a:p>
          <a:p>
            <a:r>
              <a:rPr lang="ru-RU" sz="3800" dirty="0"/>
              <a:t>4. Чтение рассказов, стихотворений и рассматривание иллюстраций «Правила дорожного движения каждому знать положено»: рассказы </a:t>
            </a:r>
            <a:r>
              <a:rPr lang="ru-RU" sz="3800" dirty="0" err="1"/>
              <a:t>И.Серякова</a:t>
            </a:r>
            <a:r>
              <a:rPr lang="ru-RU" sz="3800" dirty="0"/>
              <a:t> «Улица, где все спешат», «</a:t>
            </a:r>
            <a:r>
              <a:rPr lang="ru-RU" sz="3800" dirty="0" err="1"/>
              <a:t>Машина,которую</a:t>
            </a:r>
            <a:r>
              <a:rPr lang="ru-RU" sz="3800" dirty="0"/>
              <a:t> рисовать учили», «Ученый дружок», «Автомобиль» </a:t>
            </a:r>
            <a:r>
              <a:rPr lang="ru-RU" sz="3800" dirty="0" err="1"/>
              <a:t>Н.Носова,стихотворения</a:t>
            </a:r>
            <a:r>
              <a:rPr lang="ru-RU" sz="3800" dirty="0"/>
              <a:t>  </a:t>
            </a:r>
            <a:r>
              <a:rPr lang="ru-RU" sz="3800" dirty="0" err="1"/>
              <a:t>А.Усачева</a:t>
            </a:r>
            <a:r>
              <a:rPr lang="ru-RU" sz="3800" dirty="0"/>
              <a:t> «Домик у перехода»,</a:t>
            </a:r>
            <a:r>
              <a:rPr lang="ru-RU" sz="3800" dirty="0" err="1"/>
              <a:t>И.Гуриной</a:t>
            </a:r>
            <a:r>
              <a:rPr lang="ru-RU" sz="3800" dirty="0"/>
              <a:t> «Правила дорожного движения»,</a:t>
            </a:r>
            <a:r>
              <a:rPr lang="ru-RU" sz="3800" dirty="0" err="1"/>
              <a:t>А.Северного</a:t>
            </a:r>
            <a:r>
              <a:rPr lang="ru-RU" sz="3800" dirty="0"/>
              <a:t> «Светофор»,</a:t>
            </a:r>
            <a:r>
              <a:rPr lang="ru-RU" sz="3800" dirty="0" err="1"/>
              <a:t>В.Семерина</a:t>
            </a:r>
            <a:r>
              <a:rPr lang="ru-RU" sz="3800" dirty="0"/>
              <a:t> «Запрещается-разрешается».</a:t>
            </a:r>
          </a:p>
          <a:p>
            <a:r>
              <a:rPr lang="ru-RU" sz="3800" dirty="0"/>
              <a:t>5. Беседы, анкетирование родителей.</a:t>
            </a:r>
          </a:p>
          <a:p>
            <a:r>
              <a:rPr lang="ru-RU" sz="3800" dirty="0"/>
              <a:t>6 . Изготовление дидактических игр по ПДД.</a:t>
            </a:r>
          </a:p>
          <a:p>
            <a:r>
              <a:rPr lang="ru-RU" sz="3800" dirty="0"/>
              <a:t>7. </a:t>
            </a:r>
            <a:r>
              <a:rPr lang="ru-RU" sz="3800" dirty="0" smtClean="0"/>
              <a:t>Разучивание и проведение  </a:t>
            </a:r>
            <a:r>
              <a:rPr lang="ru-RU" sz="3800" dirty="0"/>
              <a:t>подвижных игр по ПДД : «Красный, желтый, зеленый», «Угадай знак», «Светофор», «Внимание, пешеход!», «На дороге не зевай, правила все соблюдай»</a:t>
            </a:r>
          </a:p>
          <a:p>
            <a:r>
              <a:rPr lang="ru-RU" sz="3800" dirty="0"/>
              <a:t>8.  Сбор материала для создания  </a:t>
            </a:r>
            <a:r>
              <a:rPr lang="ru-RU" sz="3800" dirty="0" err="1"/>
              <a:t>лэпбука</a:t>
            </a:r>
            <a:r>
              <a:rPr lang="ru-RU" sz="3800" dirty="0"/>
              <a:t> «Детям знать положено!»</a:t>
            </a:r>
          </a:p>
          <a:p>
            <a:r>
              <a:rPr lang="ru-RU" sz="3800" dirty="0"/>
              <a:t>9. Изготовление книжки – раскраски.</a:t>
            </a:r>
          </a:p>
          <a:p>
            <a:r>
              <a:rPr lang="ru-RU" sz="3800" dirty="0"/>
              <a:t>10. Изготовление макетов дорожных знаков вместе с родителями.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8925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136">
        <p14:flythrough/>
      </p:transition>
    </mc:Choice>
    <mc:Fallback xmlns="">
      <p:transition spd="slow" advTm="51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II </a:t>
            </a:r>
            <a:r>
              <a:rPr lang="ru-RU" dirty="0" smtClean="0">
                <a:solidFill>
                  <a:srgbClr val="FF0000"/>
                </a:solidFill>
              </a:rPr>
              <a:t>этап- основной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1. Обыгрывание дидактических и подвижных игр по ПДД.</a:t>
            </a:r>
          </a:p>
          <a:p>
            <a:r>
              <a:rPr lang="ru-RU" dirty="0"/>
              <a:t>2. Решение игровых ситуаций.</a:t>
            </a:r>
          </a:p>
          <a:p>
            <a:r>
              <a:rPr lang="ru-RU" dirty="0"/>
              <a:t>3. Использование </a:t>
            </a:r>
            <a:r>
              <a:rPr lang="ru-RU" dirty="0" err="1"/>
              <a:t>здоровьесберегающих</a:t>
            </a:r>
            <a:r>
              <a:rPr lang="ru-RU" dirty="0"/>
              <a:t> технологий ( </a:t>
            </a:r>
            <a:r>
              <a:rPr lang="ru-RU" dirty="0" err="1"/>
              <a:t>физминутки</a:t>
            </a:r>
            <a:r>
              <a:rPr lang="ru-RU" dirty="0"/>
              <a:t> в режимных моментах).</a:t>
            </a:r>
          </a:p>
          <a:p>
            <a:r>
              <a:rPr lang="ru-RU" dirty="0"/>
              <a:t>4. Анкетирование родителей «Осторожно, дорога!», «Правила и безопасность дорожного движения».</a:t>
            </a:r>
          </a:p>
          <a:p>
            <a:r>
              <a:rPr lang="ru-RU" dirty="0"/>
              <a:t> 5. Проведение бесед с детьми и их родителями  на тему «Как я выполняю правила дорожного движения», «Безопасность на дороге».</a:t>
            </a:r>
          </a:p>
          <a:p>
            <a:r>
              <a:rPr lang="ru-RU" dirty="0"/>
              <a:t> 6. Оформление методического кабинета и уголков в группах «ПДД детям».</a:t>
            </a:r>
          </a:p>
          <a:p>
            <a:r>
              <a:rPr lang="ru-RU" dirty="0"/>
              <a:t> 7. Изготовление учебно – дидактических пособий (дидактические игры, демонстрационный материал, папки-передвижки).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906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136">
        <p14:flythrough/>
      </p:transition>
    </mc:Choice>
    <mc:Fallback xmlns="">
      <p:transition spd="slow" advTm="51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III </a:t>
            </a:r>
            <a:r>
              <a:rPr lang="ru-RU" dirty="0" smtClean="0">
                <a:solidFill>
                  <a:srgbClr val="FF0000"/>
                </a:solidFill>
              </a:rPr>
              <a:t>этап- заключительный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1.Проведение досуга </a:t>
            </a:r>
            <a:r>
              <a:rPr lang="ru-RU" dirty="0"/>
              <a:t>на </a:t>
            </a:r>
            <a:r>
              <a:rPr lang="ru-RU" dirty="0" smtClean="0"/>
              <a:t>тему ПДД : </a:t>
            </a:r>
            <a:r>
              <a:rPr lang="ru-RU" dirty="0"/>
              <a:t>« В гостях у Зебры»</a:t>
            </a:r>
          </a:p>
          <a:p>
            <a:r>
              <a:rPr lang="ru-RU" dirty="0"/>
              <a:t>2. </a:t>
            </a:r>
            <a:r>
              <a:rPr lang="ru-RU" dirty="0" smtClean="0"/>
              <a:t>Проведение развлечения </a:t>
            </a:r>
            <a:r>
              <a:rPr lang="ru-RU" dirty="0"/>
              <a:t>по ПДД </a:t>
            </a:r>
            <a:r>
              <a:rPr lang="ru-RU" dirty="0" smtClean="0"/>
              <a:t>:  «Незнайка </a:t>
            </a:r>
            <a:r>
              <a:rPr lang="ru-RU" dirty="0"/>
              <a:t>в Стране Дорожных </a:t>
            </a:r>
            <a:r>
              <a:rPr lang="ru-RU" dirty="0" smtClean="0"/>
              <a:t>Знаков»</a:t>
            </a:r>
          </a:p>
          <a:p>
            <a:r>
              <a:rPr lang="ru-RU" dirty="0" smtClean="0"/>
              <a:t>3</a:t>
            </a:r>
            <a:r>
              <a:rPr lang="ru-RU" dirty="0"/>
              <a:t>. </a:t>
            </a:r>
            <a:r>
              <a:rPr lang="ru-RU" dirty="0" smtClean="0"/>
              <a:t>Выступление перед родителями агитбригады </a:t>
            </a:r>
          </a:p>
          <a:p>
            <a:r>
              <a:rPr lang="ru-RU" dirty="0" smtClean="0"/>
              <a:t>« </a:t>
            </a:r>
            <a:r>
              <a:rPr lang="ru-RU" dirty="0" err="1" smtClean="0"/>
              <a:t>Светофорик</a:t>
            </a:r>
            <a:r>
              <a:rPr lang="ru-RU" dirty="0" smtClean="0"/>
              <a:t>»</a:t>
            </a:r>
            <a:endParaRPr lang="ru-RU" dirty="0"/>
          </a:p>
          <a:p>
            <a:r>
              <a:rPr lang="ru-RU" dirty="0"/>
              <a:t>4. Создание </a:t>
            </a:r>
            <a:r>
              <a:rPr lang="ru-RU" dirty="0" smtClean="0"/>
              <a:t>совместно </a:t>
            </a:r>
            <a:r>
              <a:rPr lang="ru-RU" dirty="0"/>
              <a:t>с </a:t>
            </a:r>
            <a:r>
              <a:rPr lang="ru-RU" dirty="0" smtClean="0"/>
              <a:t>родителями </a:t>
            </a:r>
            <a:r>
              <a:rPr lang="ru-RU" dirty="0" err="1" smtClean="0"/>
              <a:t>лэпбука</a:t>
            </a:r>
            <a:r>
              <a:rPr lang="ru-RU" dirty="0" smtClean="0"/>
              <a:t>  </a:t>
            </a:r>
            <a:r>
              <a:rPr lang="ru-RU" dirty="0"/>
              <a:t>«Детям знать положено!»</a:t>
            </a:r>
          </a:p>
          <a:p>
            <a:r>
              <a:rPr lang="ru-RU" dirty="0"/>
              <a:t>5.Размещение на сайте МКДОУ </a:t>
            </a:r>
            <a:r>
              <a:rPr lang="ru-RU" dirty="0" err="1"/>
              <a:t>Ергенинский</a:t>
            </a:r>
            <a:r>
              <a:rPr lang="ru-RU" dirty="0"/>
              <a:t> детский сад «</a:t>
            </a:r>
            <a:r>
              <a:rPr lang="ru-RU" dirty="0" err="1"/>
              <a:t>Герл</a:t>
            </a:r>
            <a:r>
              <a:rPr lang="ru-RU" dirty="0"/>
              <a:t>» информации для родителей, обновление новостной строки о проведенных </a:t>
            </a:r>
            <a:r>
              <a:rPr lang="ru-RU" dirty="0" smtClean="0"/>
              <a:t>мероприятиях по правилам дорожного движения, фотоотчет мероприятий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283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136">
        <p14:flythrough/>
      </p:transition>
    </mc:Choice>
    <mc:Fallback xmlns="">
      <p:transition spd="slow" advTm="51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Итоги проекта «правила дорожного движения всем нужны без исключения»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1</a:t>
            </a:r>
            <a:r>
              <a:rPr lang="ru-RU" dirty="0"/>
              <a:t>. Дети охотно </a:t>
            </a:r>
            <a:r>
              <a:rPr lang="ru-RU" dirty="0" smtClean="0"/>
              <a:t>учатся,</a:t>
            </a:r>
            <a:r>
              <a:rPr lang="ru-RU" dirty="0"/>
              <a:t> </a:t>
            </a:r>
            <a:r>
              <a:rPr lang="ru-RU" dirty="0" smtClean="0"/>
              <a:t>играя,  </a:t>
            </a:r>
            <a:r>
              <a:rPr lang="ru-RU" dirty="0"/>
              <a:t>усваивают первоначальные знания о правилах дорожного движения.</a:t>
            </a:r>
          </a:p>
          <a:p>
            <a:r>
              <a:rPr lang="ru-RU" dirty="0"/>
              <a:t>2. </a:t>
            </a:r>
            <a:r>
              <a:rPr lang="ru-RU" dirty="0" smtClean="0"/>
              <a:t>У детей закреплено представление </a:t>
            </a:r>
            <a:r>
              <a:rPr lang="ru-RU" dirty="0"/>
              <a:t>о различных видах транспорта, о дорожных знаках, о движении транспорта, о работе светофора.</a:t>
            </a:r>
          </a:p>
          <a:p>
            <a:r>
              <a:rPr lang="ru-RU" dirty="0"/>
              <a:t>3. </a:t>
            </a:r>
            <a:r>
              <a:rPr lang="ru-RU" dirty="0" smtClean="0"/>
              <a:t>Изготовление  </a:t>
            </a:r>
            <a:r>
              <a:rPr lang="ru-RU" dirty="0"/>
              <a:t>совместно с родителями макеты дорожных знаков для самостоятельных игр, атрибуты для сюжетно-ролевых </a:t>
            </a:r>
            <a:r>
              <a:rPr lang="ru-RU" dirty="0" smtClean="0"/>
              <a:t>игр, </a:t>
            </a:r>
            <a:r>
              <a:rPr lang="ru-RU" dirty="0" err="1" smtClean="0"/>
              <a:t>лэпбуки</a:t>
            </a:r>
            <a:r>
              <a:rPr lang="ru-RU" dirty="0" smtClean="0"/>
              <a:t> по правилам дорожного движения</a:t>
            </a:r>
            <a:endParaRPr lang="ru-RU" dirty="0"/>
          </a:p>
          <a:p>
            <a:r>
              <a:rPr lang="ru-RU" dirty="0"/>
              <a:t>4. </a:t>
            </a:r>
            <a:r>
              <a:rPr lang="ru-RU" dirty="0" smtClean="0"/>
              <a:t>Активизация знаний </a:t>
            </a:r>
            <a:r>
              <a:rPr lang="ru-RU" dirty="0"/>
              <a:t>родителей об особенностях обучения детей правилам безопасного поведения на улицах, в транспорте.</a:t>
            </a:r>
          </a:p>
          <a:p>
            <a:r>
              <a:rPr lang="ru-RU" dirty="0"/>
              <a:t>5. </a:t>
            </a:r>
            <a:r>
              <a:rPr lang="ru-RU" dirty="0" smtClean="0"/>
              <a:t>Формирование  готовности </a:t>
            </a:r>
            <a:r>
              <a:rPr lang="ru-RU" dirty="0"/>
              <a:t>родителей к сотрудничеству с педагогами сада по проблемам развития у детей навыков безопасного поведения.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534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136">
        <p14:flythrough/>
      </p:transition>
    </mc:Choice>
    <mc:Fallback xmlns="">
      <p:transition spd="slow" advTm="51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7939608" cy="9555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Monotype Corsiva" pitchFamily="66" charset="0"/>
              </a:rPr>
              <a:t>Совместная деятельность детского сада и </a:t>
            </a: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родителей воспитанни</a:t>
            </a: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ков по </a:t>
            </a:r>
            <a:r>
              <a:rPr lang="ru-RU" sz="2400" b="1" dirty="0" err="1" smtClean="0">
                <a:solidFill>
                  <a:srgbClr val="FF0000"/>
                </a:solidFill>
                <a:latin typeface="Monotype Corsiva" pitchFamily="66" charset="0"/>
              </a:rPr>
              <a:t>праивлам</a:t>
            </a: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 дорожного движения</a:t>
            </a:r>
            <a:endParaRPr lang="ru-RU" sz="2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84785"/>
            <a:ext cx="5544616" cy="4752527"/>
          </a:xfrm>
        </p:spPr>
        <p:txBody>
          <a:bodyPr>
            <a:noAutofit/>
          </a:bodyPr>
          <a:lstStyle/>
          <a:p>
            <a:pPr>
              <a:buNone/>
              <a:defRPr/>
            </a:pPr>
            <a:r>
              <a:rPr lang="ru-RU" sz="2000" b="1" dirty="0">
                <a:solidFill>
                  <a:srgbClr val="FF0000"/>
                </a:solidFill>
                <a:latin typeface="Monotype Corsiva" pitchFamily="66" charset="0"/>
              </a:rPr>
              <a:t>Воспитание и обучение детей безопасному поведению на улице, может быть эффективным при условии, если работа в этом направлении ведётся совместно с родителями, ведь именно родители являются авторитетом и предметом подражания.</a:t>
            </a:r>
          </a:p>
          <a:p>
            <a:pPr>
              <a:buNone/>
              <a:defRPr/>
            </a:pPr>
            <a:r>
              <a:rPr lang="ru-RU" sz="2000" b="1" u="sng" dirty="0" smtClean="0">
                <a:solidFill>
                  <a:srgbClr val="FF0000"/>
                </a:solidFill>
                <a:latin typeface="Monotype Corsiva" pitchFamily="66" charset="0"/>
              </a:rPr>
              <a:t>Цель </a:t>
            </a:r>
            <a:r>
              <a:rPr lang="ru-RU" sz="2000" b="1" u="sng" dirty="0">
                <a:solidFill>
                  <a:srgbClr val="FF0000"/>
                </a:solidFill>
                <a:latin typeface="Monotype Corsiva" pitchFamily="66" charset="0"/>
              </a:rPr>
              <a:t>нашей работы</a:t>
            </a:r>
            <a:r>
              <a:rPr lang="ru-RU" sz="2000" b="1" dirty="0">
                <a:solidFill>
                  <a:srgbClr val="FF0000"/>
                </a:solidFill>
                <a:latin typeface="Monotype Corsiva" pitchFamily="66" charset="0"/>
              </a:rPr>
              <a:t>: Привлечь родителей в педагогический процесс с целью приобретения родителями педагогического сотрудничества, как со своим ребёнком, так и с педагогической общественностью в целом для того чтобы научить дошкольника азам дорожной грамоты, привить навыки безопасного поведения на улице, воспитать сознательного участника дорожного движения и тем самым уберечь ребенка и семью от беды.</a:t>
            </a:r>
          </a:p>
          <a:p>
            <a:endParaRPr lang="ru-RU" sz="1800" dirty="0"/>
          </a:p>
        </p:txBody>
      </p:sp>
      <p:pic>
        <p:nvPicPr>
          <p:cNvPr id="4098" name="Picture 2" descr="C:\Users\User\Desktop\фото пдд\IMG-9f54d676834f9d4df077c6c3d3f6507e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387" y="990456"/>
            <a:ext cx="1390062" cy="24712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фото пдд\DSC006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3" t="27775" r="-1205" b="8492"/>
          <a:stretch/>
        </p:blipFill>
        <p:spPr bwMode="auto">
          <a:xfrm>
            <a:off x="6463764" y="4941168"/>
            <a:ext cx="2692296" cy="1755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фото пдд\DSC006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899" y="3202409"/>
            <a:ext cx="2340519" cy="1755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75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136">
        <p14:flythrough/>
      </p:transition>
    </mc:Choice>
    <mc:Fallback xmlns="">
      <p:transition spd="slow" advTm="51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57200"/>
            <a:ext cx="8668072" cy="102758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Правила дорожного движения всем нужны без </a:t>
            </a:r>
            <a:r>
              <a:rPr lang="ru-RU" b="1" dirty="0">
                <a:solidFill>
                  <a:srgbClr val="FF0000"/>
                </a:solidFill>
                <a:latin typeface="Monotype Corsiva" pitchFamily="66" charset="0"/>
              </a:rPr>
              <a:t>и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сключения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54162"/>
            <a:ext cx="8659688" cy="2594918"/>
          </a:xfrm>
        </p:spPr>
        <p:txBody>
          <a:bodyPr>
            <a:normAutofit fontScale="92500" lnSpcReduction="10000"/>
          </a:bodyPr>
          <a:lstStyle/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В моей работе уже входит в традицию создавать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лэпбуки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по определенным темам, и привлекать к их созданию родителей.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– современная форма организации образовательной деятельности с детьми дошкольного возраста для развития познавательной активности и развития самостоятельности; это игра, творчество, познание и исследование нового, повторение и закрепление изученного, систематизация знаний и просто интересный вид совместной деятельности взрослого и ребенка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..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" t="9690" b="4584"/>
          <a:stretch/>
        </p:blipFill>
        <p:spPr>
          <a:xfrm>
            <a:off x="5292080" y="4077072"/>
            <a:ext cx="3384376" cy="2235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077072"/>
            <a:ext cx="3456384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1211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136">
        <p14:flythrough/>
      </p:transition>
    </mc:Choice>
    <mc:Fallback xmlns="">
      <p:transition spd="slow" advTm="51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59688" cy="102758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Встреча с инспектором </a:t>
            </a:r>
            <a:r>
              <a:rPr lang="ru-RU" b="1" dirty="0" err="1" smtClean="0">
                <a:solidFill>
                  <a:srgbClr val="FF0000"/>
                </a:solidFill>
                <a:latin typeface="Monotype Corsiva" pitchFamily="66" charset="0"/>
              </a:rPr>
              <a:t>гибдд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Monotype Corsiva" pitchFamily="66" charset="0"/>
              </a:rPr>
              <a:t>Манджиевым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Monotype Corsiva" pitchFamily="66" charset="0"/>
              </a:rPr>
              <a:t>а.э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.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" t="25441" r="3313" b="1771"/>
          <a:stretch/>
        </p:blipFill>
        <p:spPr>
          <a:xfrm>
            <a:off x="1331640" y="1988840"/>
            <a:ext cx="7001877" cy="4083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5726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136">
        <p14:flythrough/>
      </p:transition>
    </mc:Choice>
    <mc:Fallback xmlns="">
      <p:transition spd="slow" advTm="51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В рамках проекта учимся, играя</a:t>
            </a:r>
            <a:r>
              <a:rPr lang="ru-RU" b="1" dirty="0">
                <a:solidFill>
                  <a:srgbClr val="FF0000"/>
                </a:solidFill>
                <a:latin typeface="Monotype Corsiva" pitchFamily="66" charset="0"/>
              </a:rPr>
              <a:t>!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0" t="10469" r="4463" b="8869"/>
          <a:stretch/>
        </p:blipFill>
        <p:spPr>
          <a:xfrm rot="20941965">
            <a:off x="240927" y="1383770"/>
            <a:ext cx="3757810" cy="2893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0" r="11951" b="4215"/>
          <a:stretch/>
        </p:blipFill>
        <p:spPr>
          <a:xfrm>
            <a:off x="5304073" y="3501008"/>
            <a:ext cx="2264396" cy="29436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5" t="7832" r="6040" b="17358"/>
          <a:stretch/>
        </p:blipFill>
        <p:spPr>
          <a:xfrm rot="1092815">
            <a:off x="5554694" y="1563373"/>
            <a:ext cx="3446092" cy="22327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9" t="33333" r="5144"/>
          <a:stretch/>
        </p:blipFill>
        <p:spPr>
          <a:xfrm>
            <a:off x="2411759" y="3924344"/>
            <a:ext cx="2504441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5030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136">
        <p14:flythrough/>
      </p:transition>
    </mc:Choice>
    <mc:Fallback xmlns="">
      <p:transition spd="slow" advTm="51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Monotype Corsiva" pitchFamily="66" charset="0"/>
              </a:rPr>
              <a:t>Лэпбуки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 по правилам дорожного движения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9218" name="Picture 2" descr="C:\Users\User\Desktop\фото пдд\DSC006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3226519" cy="24198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861047"/>
            <a:ext cx="3756771" cy="27854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4" t="35821" r="35832" b="816"/>
          <a:stretch/>
        </p:blipFill>
        <p:spPr>
          <a:xfrm>
            <a:off x="5652120" y="1124744"/>
            <a:ext cx="2749695" cy="30717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1305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136">
        <p14:flythrough/>
      </p:transition>
    </mc:Choice>
    <mc:Fallback xmlns="">
      <p:transition spd="slow" advTm="51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332656"/>
            <a:ext cx="7488832" cy="15085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sz="27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Правила движения – важная наука. </a:t>
            </a:r>
            <a:br>
              <a:rPr lang="ru-RU" sz="27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                         Соблюдать их все должны</a:t>
            </a:r>
            <a:br>
              <a:rPr lang="ru-RU" sz="27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                        </a:t>
            </a:r>
            <a:r>
              <a:rPr lang="ru-RU" sz="2700" b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И</a:t>
            </a:r>
            <a:r>
              <a:rPr lang="ru-RU" sz="27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 взрослые, и дети!</a:t>
            </a:r>
            <a:endParaRPr lang="ru-RU" sz="2700" b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4098" name="Picture 2" descr="C:\Users\User\Desktop\фото пдд\DSC006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28446"/>
            <a:ext cx="3430083" cy="25725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фото пдд\DSC006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41226"/>
            <a:ext cx="3312368" cy="24842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" t="12212"/>
          <a:stretch/>
        </p:blipFill>
        <p:spPr>
          <a:xfrm>
            <a:off x="683568" y="4054852"/>
            <a:ext cx="3744416" cy="25575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325502"/>
            <a:ext cx="3312368" cy="24842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2785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136">
        <p14:flythrough/>
      </p:transition>
    </mc:Choice>
    <mc:Fallback xmlns="">
      <p:transition spd="slow" advTm="51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Проект «правила дорожного движения всем нужны без исключения»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 smtClean="0"/>
          </a:p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Республиканский конкурс «ПЕДАГОГИКА БЕЗОПАСНОСТИ»»</a:t>
            </a:r>
            <a:endParaRPr lang="ru-RU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Номинация: 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«Воспитывающая среда безопасности»</a:t>
            </a:r>
            <a:endParaRPr lang="ru-RU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Участник: воспитатель 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высшей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квалификационной категории: </a:t>
            </a:r>
            <a:r>
              <a:rPr lang="ru-RU" dirty="0" err="1" smtClean="0">
                <a:solidFill>
                  <a:srgbClr val="FF0000"/>
                </a:solidFill>
                <a:latin typeface="Monotype Corsiva" pitchFamily="66" charset="0"/>
              </a:rPr>
              <a:t>Овкаджиева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Monotype Corsiva" pitchFamily="66" charset="0"/>
              </a:rPr>
              <a:t>Данара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Monotype Corsiva" pitchFamily="66" charset="0"/>
              </a:rPr>
              <a:t>Тальевна</a:t>
            </a: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endParaRPr lang="ru-RU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Категория участника: воспитатели ДОО</a:t>
            </a:r>
            <a:endParaRPr lang="ru-RU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11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136">
        <p14:flythrough/>
      </p:transition>
    </mc:Choice>
    <mc:Fallback xmlns="">
      <p:transition spd="slow" advTm="51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latin typeface="Monotype Corsiva" pitchFamily="66" charset="0"/>
              </a:rPr>
              <a:t>                                        </a:t>
            </a:r>
            <a:r>
              <a:rPr lang="ru-RU" sz="3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методический  кабинет </a:t>
            </a:r>
            <a:br>
              <a:rPr lang="ru-RU" sz="3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Уголок по ПДД</a:t>
            </a:r>
            <a:endParaRPr lang="ru-RU" sz="31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7" t="-396" b="29643"/>
          <a:stretch/>
        </p:blipFill>
        <p:spPr>
          <a:xfrm>
            <a:off x="5796136" y="1440320"/>
            <a:ext cx="3209961" cy="18824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11" descr="C:\Users\User\Desktop\ЦОР 2010Г\мен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171400"/>
            <a:ext cx="2069969" cy="276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45024"/>
            <a:ext cx="3259088" cy="24164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8" t="42158" r="10463" b="-23152"/>
          <a:stretch/>
        </p:blipFill>
        <p:spPr>
          <a:xfrm>
            <a:off x="4427984" y="3645024"/>
            <a:ext cx="4512785" cy="3562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4" t="10855" r="8036" b="14550"/>
          <a:stretch/>
        </p:blipFill>
        <p:spPr>
          <a:xfrm>
            <a:off x="2555776" y="1510614"/>
            <a:ext cx="2803645" cy="19421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4730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136">
        <p14:flythrough/>
      </p:transition>
    </mc:Choice>
    <mc:Fallback xmlns="">
      <p:transition spd="slow" advTm="51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6925" y="404664"/>
            <a:ext cx="6284674" cy="64807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Работа с родителями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" t="16402"/>
          <a:stretch/>
        </p:blipFill>
        <p:spPr>
          <a:xfrm>
            <a:off x="539552" y="3666676"/>
            <a:ext cx="2657403" cy="31913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041850"/>
            <a:ext cx="3312368" cy="24842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374" y="3952486"/>
            <a:ext cx="2795802" cy="20968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2311389" cy="31182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5" t="6860" r="7172" b="7147"/>
          <a:stretch/>
        </p:blipFill>
        <p:spPr>
          <a:xfrm>
            <a:off x="6375748" y="1371649"/>
            <a:ext cx="2580362" cy="21544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8" t="16456"/>
          <a:stretch/>
        </p:blipFill>
        <p:spPr>
          <a:xfrm>
            <a:off x="6651320" y="3789040"/>
            <a:ext cx="2080153" cy="26240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4327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136">
        <p14:flythrough/>
      </p:transition>
    </mc:Choice>
    <mc:Fallback xmlns="">
      <p:transition spd="slow" advTm="51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Грамотные и внимательные водители!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" b="38018"/>
          <a:stretch/>
        </p:blipFill>
        <p:spPr>
          <a:xfrm>
            <a:off x="395536" y="1124744"/>
            <a:ext cx="2664296" cy="2954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301596"/>
            <a:ext cx="2592288" cy="3456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" r="3387" b="19819"/>
          <a:stretch/>
        </p:blipFill>
        <p:spPr>
          <a:xfrm>
            <a:off x="5999967" y="1196752"/>
            <a:ext cx="2940135" cy="3284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4" t="5889" b="47056"/>
          <a:stretch/>
        </p:blipFill>
        <p:spPr>
          <a:xfrm>
            <a:off x="3476043" y="1412776"/>
            <a:ext cx="2248085" cy="15170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693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136">
        <p14:flythrough/>
      </p:transition>
    </mc:Choice>
    <mc:Fallback xmlns="">
      <p:transition spd="slow" advTm="51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РАБОТА С РОДИТЕЛЯМИ ПО ПРОФИЛАКТИКЕ </a:t>
            </a:r>
            <a:r>
              <a:rPr lang="ru-RU" sz="2400" b="1" dirty="0" err="1" smtClean="0">
                <a:solidFill>
                  <a:srgbClr val="FF0000"/>
                </a:solidFill>
                <a:latin typeface="Monotype Corsiva" pitchFamily="66" charset="0"/>
              </a:rPr>
              <a:t>ддтт</a:t>
            </a:r>
            <a:endParaRPr lang="ru-RU" sz="2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31324"/>
            <a:ext cx="3545379" cy="2628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42" name="Picture 2" descr="C:\Users\User\Desktop\фото пдд\DSC006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203086"/>
            <a:ext cx="3672408" cy="27543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esktop\фото пдд\DSC006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90397"/>
            <a:ext cx="3744416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193392"/>
            <a:ext cx="3496265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5638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136">
        <p14:flythrough/>
      </p:transition>
    </mc:Choice>
    <mc:Fallback xmlns="">
      <p:transition spd="slow" advTm="51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Акция «</a:t>
            </a:r>
            <a:r>
              <a:rPr lang="ru-RU" b="1" dirty="0" err="1" smtClean="0">
                <a:solidFill>
                  <a:srgbClr val="FF0000"/>
                </a:solidFill>
                <a:latin typeface="Monotype Corsiva" pitchFamily="66" charset="0"/>
              </a:rPr>
              <a:t>Водитель!Пристегни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 ребенка!»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0" t="11267" r="1808" b="10410"/>
          <a:stretch/>
        </p:blipFill>
        <p:spPr>
          <a:xfrm>
            <a:off x="467544" y="1083562"/>
            <a:ext cx="2685415" cy="31931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0" b="13896"/>
          <a:stretch/>
        </p:blipFill>
        <p:spPr>
          <a:xfrm>
            <a:off x="6444208" y="1268760"/>
            <a:ext cx="2532776" cy="30045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368200"/>
            <a:ext cx="2614901" cy="34865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5" r="8784"/>
          <a:stretch/>
        </p:blipFill>
        <p:spPr>
          <a:xfrm>
            <a:off x="4932040" y="3463453"/>
            <a:ext cx="2627317" cy="32960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810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136">
        <p14:flythrough/>
      </p:transition>
    </mc:Choice>
    <mc:Fallback xmlns="">
      <p:transition spd="slow" advTm="51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57200"/>
            <a:ext cx="4373999" cy="73955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Занятия по </a:t>
            </a:r>
            <a:r>
              <a:rPr lang="ru-RU" sz="2400" b="1" dirty="0" err="1" smtClean="0">
                <a:solidFill>
                  <a:srgbClr val="FF0000"/>
                </a:solidFill>
                <a:latin typeface="Monotype Corsiva" pitchFamily="66" charset="0"/>
              </a:rPr>
              <a:t>пдд</a:t>
            </a:r>
            <a:endParaRPr lang="ru-RU" sz="2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29" name="Picture 5" descr="C:\Users\User\Desktop\фото пдд\20180219_1025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088232" cy="37124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" t="3461" r="25630" b="4483"/>
          <a:stretch/>
        </p:blipFill>
        <p:spPr>
          <a:xfrm>
            <a:off x="5820922" y="188640"/>
            <a:ext cx="3294345" cy="3156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1" t="12920" r="-601" b="21561"/>
          <a:stretch/>
        </p:blipFill>
        <p:spPr>
          <a:xfrm>
            <a:off x="395536" y="4005064"/>
            <a:ext cx="3606497" cy="23015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" t="27187" b="13165"/>
          <a:stretch/>
        </p:blipFill>
        <p:spPr>
          <a:xfrm>
            <a:off x="4644008" y="4390140"/>
            <a:ext cx="4142468" cy="19164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2" r="3035" b="8074"/>
          <a:stretch/>
        </p:blipFill>
        <p:spPr>
          <a:xfrm>
            <a:off x="2411761" y="1751461"/>
            <a:ext cx="3409162" cy="2179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281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136">
        <p14:flythrough/>
      </p:transition>
    </mc:Choice>
    <mc:Fallback xmlns="">
      <p:transition spd="slow" advTm="51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1988840"/>
            <a:ext cx="5419328" cy="95557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err="1" smtClean="0">
                <a:solidFill>
                  <a:srgbClr val="00B050"/>
                </a:solidFill>
                <a:effectLst/>
                <a:latin typeface="Monotype Corsiva" pitchFamily="66" charset="0"/>
              </a:rPr>
              <a:t>АГитбригада</a:t>
            </a:r>
            <a:r>
              <a:rPr lang="ru-RU" sz="1800" dirty="0" smtClean="0">
                <a:solidFill>
                  <a:srgbClr val="FF0000"/>
                </a:solidFill>
                <a:effectLst/>
                <a:latin typeface="Monotype Corsiva" pitchFamily="66" charset="0"/>
              </a:rPr>
              <a:t/>
            </a:r>
            <a:br>
              <a:rPr lang="ru-RU" sz="1800" dirty="0" smtClean="0">
                <a:solidFill>
                  <a:srgbClr val="FF0000"/>
                </a:solidFill>
                <a:effectLst/>
                <a:latin typeface="Monotype Corsiva" pitchFamily="66" charset="0"/>
              </a:rPr>
            </a:b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Monotype Corsiva" pitchFamily="66" charset="0"/>
              </a:rPr>
              <a:t>«ДОРОЖНЫЙ ЗНАК»</a:t>
            </a:r>
            <a:r>
              <a:rPr lang="ru-RU" sz="1800" b="1" u="sng" dirty="0" smtClean="0">
                <a:solidFill>
                  <a:schemeClr val="accent1">
                    <a:lumMod val="75000"/>
                  </a:schemeClr>
                </a:solidFill>
                <a:effectLst/>
                <a:latin typeface="Monotype Corsiva" pitchFamily="66" charset="0"/>
              </a:rPr>
              <a:t> </a:t>
            </a:r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6" t="11839" r="-1690" b="18049"/>
          <a:stretch/>
        </p:blipFill>
        <p:spPr>
          <a:xfrm>
            <a:off x="251520" y="260648"/>
            <a:ext cx="4982498" cy="29370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6" name="Picture 2" descr="C:\Users\User\Desktop\фото пдд\DSC006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22" b="33121"/>
          <a:stretch/>
        </p:blipFill>
        <p:spPr bwMode="auto">
          <a:xfrm>
            <a:off x="1764432" y="3645024"/>
            <a:ext cx="7367308" cy="2611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66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136">
        <p14:flythrough/>
      </p:transition>
    </mc:Choice>
    <mc:Fallback xmlns="">
      <p:transition spd="slow" advTm="51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Агитбригада «</a:t>
            </a:r>
            <a:r>
              <a:rPr lang="ru-RU" b="1" dirty="0" err="1" smtClean="0">
                <a:solidFill>
                  <a:srgbClr val="002060"/>
                </a:solidFill>
                <a:latin typeface="Monotype Corsiva" pitchFamily="66" charset="0"/>
              </a:rPr>
              <a:t>светофорик</a:t>
            </a: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»</a:t>
            </a:r>
            <a:endParaRPr lang="ru-RU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0"/>
          <a:stretch/>
        </p:blipFill>
        <p:spPr>
          <a:xfrm>
            <a:off x="395536" y="1196752"/>
            <a:ext cx="3593384" cy="21668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6" b="6798"/>
          <a:stretch/>
        </p:blipFill>
        <p:spPr>
          <a:xfrm>
            <a:off x="899592" y="3717032"/>
            <a:ext cx="2871542" cy="24382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48" b="7961"/>
          <a:stretch/>
        </p:blipFill>
        <p:spPr>
          <a:xfrm>
            <a:off x="5004048" y="3717032"/>
            <a:ext cx="3456384" cy="2672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" r="6727"/>
          <a:stretch/>
        </p:blipFill>
        <p:spPr>
          <a:xfrm>
            <a:off x="5220072" y="1325806"/>
            <a:ext cx="2376264" cy="19784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752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136">
        <p14:flythrough/>
      </p:transition>
    </mc:Choice>
    <mc:Fallback xmlns="">
      <p:transition spd="slow" advTm="51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57200"/>
            <a:ext cx="6600483" cy="73955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Участие в 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конкурсах</a:t>
            </a:r>
            <a:b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по </a:t>
            </a:r>
            <a:r>
              <a:rPr lang="ru-RU" b="1" dirty="0" err="1" smtClean="0">
                <a:solidFill>
                  <a:srgbClr val="FF0000"/>
                </a:solidFill>
                <a:latin typeface="Monotype Corsiva" pitchFamily="66" charset="0"/>
              </a:rPr>
              <a:t>пдд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4" t="8835" r="30506" b="3709"/>
          <a:stretch/>
        </p:blipFill>
        <p:spPr>
          <a:xfrm>
            <a:off x="323528" y="404664"/>
            <a:ext cx="1850024" cy="24460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8" t="24495" r="5923" b="13639"/>
          <a:stretch/>
        </p:blipFill>
        <p:spPr>
          <a:xfrm>
            <a:off x="251520" y="3861048"/>
            <a:ext cx="2052802" cy="26054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7" t="4784" r="30529" b="8603"/>
          <a:stretch/>
        </p:blipFill>
        <p:spPr>
          <a:xfrm>
            <a:off x="2140608" y="1700808"/>
            <a:ext cx="2608895" cy="29590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1" t="9367" r="21530" b="2973"/>
          <a:stretch/>
        </p:blipFill>
        <p:spPr>
          <a:xfrm>
            <a:off x="4932040" y="2658511"/>
            <a:ext cx="2017783" cy="30813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5"/>
          <a:stretch/>
        </p:blipFill>
        <p:spPr>
          <a:xfrm>
            <a:off x="7136069" y="4199206"/>
            <a:ext cx="1794989" cy="25421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13" b="4553"/>
          <a:stretch/>
        </p:blipFill>
        <p:spPr>
          <a:xfrm>
            <a:off x="7136069" y="1028310"/>
            <a:ext cx="1778915" cy="25074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258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136">
        <p14:flythrough/>
      </p:transition>
    </mc:Choice>
    <mc:Fallback xmlns="">
      <p:transition spd="slow" advTm="51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3456384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466916"/>
            <a:ext cx="2210719" cy="31249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20686"/>
            <a:ext cx="2016224" cy="26895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733" y="3400827"/>
            <a:ext cx="2391420" cy="30942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030" y="3707988"/>
            <a:ext cx="2089411" cy="27871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" t="2816" r="5401"/>
          <a:stretch/>
        </p:blipFill>
        <p:spPr bwMode="auto">
          <a:xfrm>
            <a:off x="6660232" y="528712"/>
            <a:ext cx="1995749" cy="27814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88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136">
        <p14:flythrough/>
      </p:transition>
    </mc:Choice>
    <mc:Fallback xmlns="">
      <p:transition spd="slow" advTm="5136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Проект «правила дорожного движения для детей дошкольного возраста»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u="sng" dirty="0"/>
              <a:t>Актуальность проблемы: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Проект посвящен актуальной проблеме — воспитанию у детей дошкольного возраста навыков безопасного поведения на улицах города. Актуальность проекта связана еще и с тем, что у детей этого возраста отсутствует защитная психологическая реакция на дорожную обстановку, которая свойственна взрослым. Желание постоянно открывать что-то новое, непосредственность часто ставят их перед реальными опасностями, в частности на улицах. Формирование у детей навыков осознанного безопасного поведения на улицах города реализуется через активную деятельность всех участников проекта.</a:t>
            </a:r>
          </a:p>
        </p:txBody>
      </p:sp>
    </p:spTree>
    <p:extLst>
      <p:ext uri="{BB962C8B-B14F-4D97-AF65-F5344CB8AC3E}">
        <p14:creationId xmlns:p14="http://schemas.microsoft.com/office/powerpoint/2010/main" val="160463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136">
        <p14:flythrough/>
      </p:transition>
    </mc:Choice>
    <mc:Fallback xmlns="">
      <p:transition spd="slow" advTm="51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Спасибо за внимание!!!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" t="22808" r="14426" b="14725"/>
          <a:stretch/>
        </p:blipFill>
        <p:spPr>
          <a:xfrm>
            <a:off x="611559" y="1340768"/>
            <a:ext cx="4382279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356992"/>
            <a:ext cx="4041651" cy="30380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35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136">
        <p14:flythrough/>
      </p:transition>
    </mc:Choice>
    <mc:Fallback xmlns="">
      <p:transition spd="slow" advTm="51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20688"/>
            <a:ext cx="4968552" cy="604867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Monotype Corsiva" pitchFamily="66" charset="0"/>
              </a:rPr>
              <a:t>Мы живём в небольшом поселке </a:t>
            </a:r>
            <a:r>
              <a:rPr lang="ru-RU" dirty="0" err="1">
                <a:solidFill>
                  <a:srgbClr val="C00000"/>
                </a:solidFill>
                <a:latin typeface="Monotype Corsiva" pitchFamily="66" charset="0"/>
              </a:rPr>
              <a:t>Ергенинский</a:t>
            </a:r>
            <a:r>
              <a:rPr lang="ru-RU" dirty="0">
                <a:solidFill>
                  <a:srgbClr val="C00000"/>
                </a:solidFill>
                <a:latin typeface="Monotype Corsiva" pitchFamily="66" charset="0"/>
              </a:rPr>
              <a:t>, где наряду с другими проблемами существует проблема уличного освещения в темное время суток. А самую главную опасность несет дорога, разделяющая поселок на две части. Так как через наш поселок проложена трасса федерального назначения, светофоры на участках, близких непосредственно к дороге, не предусмотрены. Пешеходы переходят дорогу по двум пешеходным переходам.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368" y="1959016"/>
            <a:ext cx="3761751" cy="2232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32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136">
        <p14:flythrough/>
      </p:transition>
    </mc:Choice>
    <mc:Fallback xmlns="">
      <p:transition spd="slow" advTm="51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04664"/>
            <a:ext cx="4680520" cy="6120679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 </a:t>
            </a:r>
            <a:r>
              <a:rPr lang="ru-RU" dirty="0" smtClean="0">
                <a:latin typeface="Monotype Corsiva" pitchFamily="66" charset="0"/>
              </a:rPr>
              <a:t>Путь в детский сад  </a:t>
            </a:r>
            <a:r>
              <a:rPr lang="ru-RU" dirty="0">
                <a:latin typeface="Monotype Corsiva" pitchFamily="66" charset="0"/>
              </a:rPr>
              <a:t>пересекается с </a:t>
            </a:r>
            <a:r>
              <a:rPr lang="ru-RU" dirty="0" smtClean="0">
                <a:latin typeface="Monotype Corsiva" pitchFamily="66" charset="0"/>
              </a:rPr>
              <a:t>потоком </a:t>
            </a:r>
            <a:r>
              <a:rPr lang="ru-RU" dirty="0">
                <a:latin typeface="Monotype Corsiva" pitchFamily="66" charset="0"/>
              </a:rPr>
              <a:t>машин на перекрёстках дорог, во дворах, у магазина, возле школы, детского сада, больницы. Из-за плохих погодных условий водители могут не увидеть ребенка, переходящего дорогу. Становится ясно: риск погибнуть на дороге из-за погодных условий, из-за отсутствия освещения у пешеходов высок. А значит, необходимо уделять большое внимание воспитанию осторожного и грамотного пешехода.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16632"/>
            <a:ext cx="1998222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0" r="27433" b="23457"/>
          <a:stretch/>
        </p:blipFill>
        <p:spPr>
          <a:xfrm>
            <a:off x="4499991" y="1268760"/>
            <a:ext cx="2330463" cy="26361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501008"/>
            <a:ext cx="3227850" cy="2420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613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136">
        <p14:flythrough/>
      </p:transition>
    </mc:Choice>
    <mc:Fallback xmlns="">
      <p:transition spd="slow" advTm="51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Проект «правила дорожного движения всем нужны без исключения»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Цель проекта: создание условий для усвоения и закрепления знаний детей и их родителей навыков безопасного осознанного поведения на улицах поселка.</a:t>
            </a:r>
          </a:p>
          <a:p>
            <a:r>
              <a:rPr lang="ru-RU" dirty="0"/>
              <a:t>Задачи проекта: 1. Усвоение дошкольниками первоначальных знаний о правилах безопасного поведения на улице.</a:t>
            </a:r>
          </a:p>
          <a:p>
            <a:r>
              <a:rPr lang="ru-RU" dirty="0"/>
              <a:t>2. Выработать навыки сознательного отношения к соблюдению правил безопасного движения, правил для пассажиров.</a:t>
            </a:r>
          </a:p>
          <a:p>
            <a:r>
              <a:rPr lang="ru-RU" dirty="0"/>
              <a:t>3. Закрепить знания о работе светофора.</a:t>
            </a:r>
          </a:p>
          <a:p>
            <a:r>
              <a:rPr lang="ru-RU" dirty="0"/>
              <a:t>4. Сформировать у детей и родителей  сознательное отношение к соблюдению правил дорожного движения.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697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136">
        <p14:flythrough/>
      </p:transition>
    </mc:Choice>
    <mc:Fallback xmlns="">
      <p:transition spd="slow" advTm="51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00CC66"/>
                </a:solidFill>
              </a:rPr>
              <a:t>Система обучения ПДД в </a:t>
            </a:r>
            <a:r>
              <a:rPr lang="ru-RU" sz="1800" b="1" dirty="0" smtClean="0">
                <a:solidFill>
                  <a:srgbClr val="00CC66"/>
                </a:solidFill>
              </a:rPr>
              <a:t>нашем дошкольном </a:t>
            </a:r>
            <a:r>
              <a:rPr lang="ru-RU" sz="1800" b="1" dirty="0">
                <a:solidFill>
                  <a:srgbClr val="00CC66"/>
                </a:solidFill>
              </a:rPr>
              <a:t>учреждении подразумевает: 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sz="1800" b="1" dirty="0">
                <a:solidFill>
                  <a:srgbClr val="008000"/>
                </a:solidFill>
              </a:rPr>
              <a:t>воспитание у детей навыков культуры поведения на улицах, дорогах, в транспорте;</a:t>
            </a:r>
          </a:p>
          <a:p>
            <a:pPr>
              <a:defRPr/>
            </a:pPr>
            <a:r>
              <a:rPr lang="ru-RU" sz="1800" b="1" dirty="0">
                <a:solidFill>
                  <a:srgbClr val="008000"/>
                </a:solidFill>
              </a:rPr>
              <a:t>повышение квалификации педагогических кадров, отвечающих за социальное воспитание дошкольников;</a:t>
            </a:r>
          </a:p>
          <a:p>
            <a:pPr>
              <a:defRPr/>
            </a:pPr>
            <a:r>
              <a:rPr lang="ru-RU" sz="1800" b="1" dirty="0">
                <a:solidFill>
                  <a:srgbClr val="008000"/>
                </a:solidFill>
              </a:rPr>
              <a:t>а</a:t>
            </a:r>
            <a:r>
              <a:rPr lang="ru-RU" sz="1800" b="1" dirty="0" smtClean="0">
                <a:solidFill>
                  <a:srgbClr val="008000"/>
                </a:solidFill>
              </a:rPr>
              <a:t>ктивизация совместной </a:t>
            </a:r>
            <a:r>
              <a:rPr lang="ru-RU" sz="1800" b="1" dirty="0">
                <a:solidFill>
                  <a:srgbClr val="008000"/>
                </a:solidFill>
              </a:rPr>
              <a:t>деятельности учреждения и родителей по обучению детей ПДД.</a:t>
            </a:r>
          </a:p>
          <a:p>
            <a:endParaRPr lang="ru-RU" dirty="0"/>
          </a:p>
        </p:txBody>
      </p:sp>
      <p:pic>
        <p:nvPicPr>
          <p:cNvPr id="2051" name="Picture 3" descr="C:\Users\User\Desktop\фото пдд\DSC006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73016"/>
            <a:ext cx="3498853" cy="2624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" r="12375" b="15106"/>
          <a:stretch/>
        </p:blipFill>
        <p:spPr>
          <a:xfrm>
            <a:off x="5003582" y="3212976"/>
            <a:ext cx="3721502" cy="2755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9656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136">
        <p14:flythrough/>
      </p:transition>
    </mc:Choice>
    <mc:Fallback xmlns="">
      <p:transition spd="slow" advTm="51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Проект «правила дорожного движения для детей дошкольного возраста»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4162"/>
            <a:ext cx="4248472" cy="4755158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 smtClean="0">
                <a:latin typeface="Monotype Corsiva" pitchFamily="66" charset="0"/>
              </a:rPr>
              <a:t>Тематика проекта: информационный</a:t>
            </a:r>
            <a:endParaRPr lang="ru-RU" sz="2800" dirty="0" smtClean="0">
              <a:latin typeface="Monotype Corsiva" pitchFamily="66" charset="0"/>
            </a:endParaRPr>
          </a:p>
          <a:p>
            <a:r>
              <a:rPr lang="ru-RU" sz="2800" dirty="0" smtClean="0">
                <a:latin typeface="Monotype Corsiva" pitchFamily="66" charset="0"/>
              </a:rPr>
              <a:t>Участники </a:t>
            </a:r>
            <a:r>
              <a:rPr lang="ru-RU" sz="2800" dirty="0">
                <a:latin typeface="Monotype Corsiva" pitchFamily="66" charset="0"/>
              </a:rPr>
              <a:t>проекта: воспитатели, родители, </a:t>
            </a:r>
            <a:r>
              <a:rPr lang="ru-RU" sz="2800" dirty="0" smtClean="0">
                <a:latin typeface="Monotype Corsiva" pitchFamily="66" charset="0"/>
              </a:rPr>
              <a:t>воспитанники </a:t>
            </a:r>
            <a:r>
              <a:rPr lang="ru-RU" sz="2800" dirty="0">
                <a:latin typeface="Monotype Corsiva" pitchFamily="66" charset="0"/>
              </a:rPr>
              <a:t>старшей </a:t>
            </a:r>
            <a:r>
              <a:rPr lang="ru-RU" sz="2800" dirty="0" smtClean="0">
                <a:latin typeface="Monotype Corsiva" pitchFamily="66" charset="0"/>
              </a:rPr>
              <a:t>группы «</a:t>
            </a:r>
            <a:r>
              <a:rPr lang="ru-RU" sz="2800" dirty="0" err="1" smtClean="0">
                <a:latin typeface="Monotype Corsiva" pitchFamily="66" charset="0"/>
              </a:rPr>
              <a:t>Нарн</a:t>
            </a:r>
            <a:r>
              <a:rPr lang="ru-RU" sz="2800" dirty="0" smtClean="0">
                <a:latin typeface="Monotype Corsiva" pitchFamily="66" charset="0"/>
              </a:rPr>
              <a:t>», специалисты</a:t>
            </a:r>
            <a:endParaRPr lang="ru-RU" sz="2800" dirty="0">
              <a:latin typeface="Monotype Corsiva" pitchFamily="66" charset="0"/>
            </a:endParaRPr>
          </a:p>
          <a:p>
            <a:r>
              <a:rPr lang="ru-RU" sz="2800" dirty="0" smtClean="0">
                <a:latin typeface="Monotype Corsiva" pitchFamily="66" charset="0"/>
              </a:rPr>
              <a:t>По количеству участников : групповой</a:t>
            </a:r>
          </a:p>
          <a:p>
            <a:r>
              <a:rPr lang="ru-RU" sz="2800" dirty="0" smtClean="0">
                <a:latin typeface="Monotype Corsiva" pitchFamily="66" charset="0"/>
              </a:rPr>
              <a:t>Срок </a:t>
            </a:r>
            <a:r>
              <a:rPr lang="ru-RU" sz="2800" dirty="0">
                <a:latin typeface="Monotype Corsiva" pitchFamily="66" charset="0"/>
              </a:rPr>
              <a:t>реализации: </a:t>
            </a:r>
            <a:r>
              <a:rPr lang="ru-RU" sz="2800" dirty="0" smtClean="0">
                <a:latin typeface="Monotype Corsiva" pitchFamily="66" charset="0"/>
              </a:rPr>
              <a:t>учебный год</a:t>
            </a:r>
            <a:endParaRPr lang="ru-RU" sz="2800" dirty="0">
              <a:latin typeface="Monotype Corsiva" pitchFamily="66" charset="0"/>
            </a:endParaRPr>
          </a:p>
          <a:p>
            <a:r>
              <a:rPr lang="ru-RU" sz="2800" dirty="0">
                <a:latin typeface="Monotype Corsiva" pitchFamily="66" charset="0"/>
              </a:rPr>
              <a:t>Тип </a:t>
            </a:r>
            <a:r>
              <a:rPr lang="ru-RU" sz="2800" dirty="0" smtClean="0">
                <a:latin typeface="Monotype Corsiva" pitchFamily="66" charset="0"/>
              </a:rPr>
              <a:t>проекта: долгосрочный</a:t>
            </a:r>
            <a:endParaRPr lang="ru-RU" sz="2800" dirty="0">
              <a:latin typeface="Monotype Corsiva" pitchFamily="66" charset="0"/>
            </a:endParaRPr>
          </a:p>
          <a:p>
            <a:r>
              <a:rPr lang="ru-RU" sz="2800" dirty="0">
                <a:latin typeface="Monotype Corsiva" pitchFamily="66" charset="0"/>
              </a:rPr>
              <a:t>Вид проекта: досугово-познавательный.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" t="9957" b="10317"/>
          <a:stretch/>
        </p:blipFill>
        <p:spPr>
          <a:xfrm>
            <a:off x="4644008" y="1414309"/>
            <a:ext cx="4060259" cy="24836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2" t="27136"/>
          <a:stretch/>
        </p:blipFill>
        <p:spPr>
          <a:xfrm>
            <a:off x="5940152" y="3933056"/>
            <a:ext cx="3036662" cy="27094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1685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136">
        <p14:flythrough/>
      </p:transition>
    </mc:Choice>
    <mc:Fallback xmlns="">
      <p:transition spd="slow" advTm="51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Предполагаемый результат: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916832"/>
            <a:ext cx="8686800" cy="4163293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     </a:t>
            </a:r>
            <a:r>
              <a:rPr lang="ru-RU" sz="3800" dirty="0" smtClean="0"/>
              <a:t>создание </a:t>
            </a:r>
            <a:r>
              <a:rPr lang="ru-RU" sz="3800" dirty="0"/>
              <a:t>достаточных условий для организации деятельности </a:t>
            </a:r>
            <a:r>
              <a:rPr lang="ru-RU" sz="3800" dirty="0" smtClean="0"/>
              <a:t>МКДОУ </a:t>
            </a:r>
            <a:r>
              <a:rPr lang="ru-RU" sz="3800" dirty="0" err="1" smtClean="0"/>
              <a:t>Ергенинский</a:t>
            </a:r>
            <a:r>
              <a:rPr lang="ru-RU" sz="3800" dirty="0" smtClean="0"/>
              <a:t> детский  сад «</a:t>
            </a:r>
            <a:r>
              <a:rPr lang="ru-RU" sz="3800" dirty="0" err="1" smtClean="0"/>
              <a:t>Герл</a:t>
            </a:r>
            <a:r>
              <a:rPr lang="ru-RU" sz="3800" dirty="0" smtClean="0"/>
              <a:t>»  </a:t>
            </a:r>
            <a:r>
              <a:rPr lang="ru-RU" sz="3800" dirty="0"/>
              <a:t>по обучению детей правилам дорожного движения;</a:t>
            </a:r>
          </a:p>
          <a:p>
            <a:pPr algn="just"/>
            <a:r>
              <a:rPr lang="ru-RU" sz="3800" dirty="0" err="1"/>
              <a:t>Сформированность</a:t>
            </a:r>
            <a:r>
              <a:rPr lang="ru-RU" sz="3800" dirty="0"/>
              <a:t> у детей в соответствии с возрастом элементарных знаний и представлений по теме «Правила Дорожного Движения»:</a:t>
            </a:r>
          </a:p>
          <a:p>
            <a:pPr algn="just"/>
            <a:r>
              <a:rPr lang="ru-RU" sz="3800" dirty="0"/>
              <a:t>Обогащение предметно-развивающей среды по ПДД в группе;</a:t>
            </a:r>
          </a:p>
          <a:p>
            <a:pPr algn="just"/>
            <a:r>
              <a:rPr lang="ru-RU" sz="3800" dirty="0"/>
              <a:t>Внедрение проектной деятельности в практику работы группы;</a:t>
            </a:r>
          </a:p>
          <a:p>
            <a:pPr algn="just"/>
            <a:r>
              <a:rPr lang="ru-RU" sz="3800" dirty="0"/>
              <a:t>Повышение заинтересованности родителей в проблеме обучения детей дорожной грамоте, и безопасному поведению на дороге;</a:t>
            </a:r>
          </a:p>
          <a:p>
            <a:pPr algn="just"/>
            <a:r>
              <a:rPr lang="ru-RU" sz="3800" dirty="0" err="1"/>
              <a:t>Сформированность</a:t>
            </a:r>
            <a:r>
              <a:rPr lang="ru-RU" sz="3800" dirty="0"/>
              <a:t> навыков культуры поведения на улице и в общественном транспорте;</a:t>
            </a:r>
          </a:p>
          <a:p>
            <a:pPr algn="just"/>
            <a:r>
              <a:rPr lang="ru-RU" sz="3800" dirty="0"/>
              <a:t>Активизация совместной деятельности детского сада и семьи в вопросах безопасности</a:t>
            </a:r>
          </a:p>
        </p:txBody>
      </p:sp>
    </p:spTree>
    <p:extLst>
      <p:ext uri="{BB962C8B-B14F-4D97-AF65-F5344CB8AC3E}">
        <p14:creationId xmlns:p14="http://schemas.microsoft.com/office/powerpoint/2010/main" val="415989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136">
        <p14:flythrough/>
      </p:transition>
    </mc:Choice>
    <mc:Fallback xmlns="">
      <p:transition spd="slow" advTm="51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1810</TotalTime>
  <Words>1304</Words>
  <Application>Microsoft Office PowerPoint</Application>
  <PresentationFormat>Экран (4:3)</PresentationFormat>
  <Paragraphs>92</Paragraphs>
  <Slides>30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Трек</vt:lpstr>
      <vt:lpstr>Республиканский конкурс  «педагогика безопасности»</vt:lpstr>
      <vt:lpstr>Проект «правила дорожного движения всем нужны без исключения»</vt:lpstr>
      <vt:lpstr>Проект «правила дорожного движения для детей дошкольного возраста»</vt:lpstr>
      <vt:lpstr>Презентация PowerPoint</vt:lpstr>
      <vt:lpstr>Презентация PowerPoint</vt:lpstr>
      <vt:lpstr>Проект «правила дорожного движения всем нужны без исключения»</vt:lpstr>
      <vt:lpstr>Система обучения ПДД в нашем дошкольном учреждении подразумевает: </vt:lpstr>
      <vt:lpstr>Проект «правила дорожного движения для детей дошкольного возраста»</vt:lpstr>
      <vt:lpstr>Предполагаемый результат:</vt:lpstr>
      <vt:lpstr>I этап - Подготовительный</vt:lpstr>
      <vt:lpstr>II этап- основной</vt:lpstr>
      <vt:lpstr>III этап- заключительный</vt:lpstr>
      <vt:lpstr>Итоги проекта «правила дорожного движения всем нужны без исключения»</vt:lpstr>
      <vt:lpstr>Совместная деятельность детского сада и родителей воспитанников по праивлам дорожного движения</vt:lpstr>
      <vt:lpstr>Правила дорожного движения всем нужны без исключения</vt:lpstr>
      <vt:lpstr>Встреча с инспектором гибдд Манджиевым а.э.</vt:lpstr>
      <vt:lpstr>В рамках проекта учимся, играя!</vt:lpstr>
      <vt:lpstr>Лэпбуки по правилам дорожного движения</vt:lpstr>
      <vt:lpstr>                         Правила движения – важная наука.                           Соблюдать их все должны                         И взрослые, и дети!</vt:lpstr>
      <vt:lpstr>                                        методический  кабинет                                           Уголок по ПДД</vt:lpstr>
      <vt:lpstr>Работа с родителями</vt:lpstr>
      <vt:lpstr>Грамотные и внимательные водители!</vt:lpstr>
      <vt:lpstr>РАБОТА С РОДИТЕЛЯМИ ПО ПРОФИЛАКТИКЕ ддтт</vt:lpstr>
      <vt:lpstr>Акция «Водитель!Пристегни ребенка!»</vt:lpstr>
      <vt:lpstr>Занятия по пдд</vt:lpstr>
      <vt:lpstr>АГитбригада «ДОРОЖНЫЙ ЗНАК» </vt:lpstr>
      <vt:lpstr>Агитбригада «светофорик»</vt:lpstr>
      <vt:lpstr>Участие в конкурсах по пдд</vt:lpstr>
      <vt:lpstr>Презентация PowerPoint</vt:lpstr>
      <vt:lpstr>Спасибо за внимание!!!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«Детский сад общеразвивающего вида №12 «Солнышко» ЕМР </dc:title>
  <dc:creator>Пользователь</dc:creator>
  <cp:lastModifiedBy>User</cp:lastModifiedBy>
  <cp:revision>128</cp:revision>
  <cp:lastPrinted>2020-12-26T21:12:27Z</cp:lastPrinted>
  <dcterms:created xsi:type="dcterms:W3CDTF">2013-05-30T16:41:56Z</dcterms:created>
  <dcterms:modified xsi:type="dcterms:W3CDTF">2020-12-26T21:17:02Z</dcterms:modified>
</cp:coreProperties>
</file>