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2"/>
  </p:notesMasterIdLst>
  <p:handoutMasterIdLst>
    <p:handoutMasterId r:id="rId23"/>
  </p:handoutMasterIdLst>
  <p:sldIdLst>
    <p:sldId id="256" r:id="rId2"/>
    <p:sldId id="333" r:id="rId3"/>
    <p:sldId id="339" r:id="rId4"/>
    <p:sldId id="343" r:id="rId5"/>
    <p:sldId id="355" r:id="rId6"/>
    <p:sldId id="341" r:id="rId7"/>
    <p:sldId id="352" r:id="rId8"/>
    <p:sldId id="338" r:id="rId9"/>
    <p:sldId id="353" r:id="rId10"/>
    <p:sldId id="345" r:id="rId11"/>
    <p:sldId id="344" r:id="rId12"/>
    <p:sldId id="350" r:id="rId13"/>
    <p:sldId id="336" r:id="rId14"/>
    <p:sldId id="361" r:id="rId15"/>
    <p:sldId id="362" r:id="rId16"/>
    <p:sldId id="348" r:id="rId17"/>
    <p:sldId id="337" r:id="rId18"/>
    <p:sldId id="340" r:id="rId19"/>
    <p:sldId id="334" r:id="rId20"/>
    <p:sldId id="354"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наталья" initials="н"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5" autoAdjust="0"/>
    <p:restoredTop sz="94671" autoAdjust="0"/>
  </p:normalViewPr>
  <p:slideViewPr>
    <p:cSldViewPr>
      <p:cViewPr>
        <p:scale>
          <a:sx n="70" d="100"/>
          <a:sy n="70" d="100"/>
        </p:scale>
        <p:origin x="-1176" y="-90"/>
      </p:cViewPr>
      <p:guideLst>
        <p:guide orient="horz" pos="2160"/>
        <p:guide pos="2880"/>
      </p:guideLst>
    </p:cSldViewPr>
  </p:slideViewPr>
  <p:outlineViewPr>
    <p:cViewPr>
      <p:scale>
        <a:sx n="33" d="100"/>
        <a:sy n="33" d="100"/>
      </p:scale>
      <p:origin x="18" y="35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C26915-398B-4875-B40E-0CF753B47BD7}" type="datetimeFigureOut">
              <a:rPr lang="ru-RU" smtClean="0"/>
              <a:t>26.03.2021</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0F7C0C-FC93-4CBE-8CC0-B2811268967C}" type="slidenum">
              <a:rPr lang="ru-RU" smtClean="0"/>
              <a:t>‹#›</a:t>
            </a:fld>
            <a:endParaRPr lang="ru-RU"/>
          </a:p>
        </p:txBody>
      </p:sp>
    </p:spTree>
    <p:extLst>
      <p:ext uri="{BB962C8B-B14F-4D97-AF65-F5344CB8AC3E}">
        <p14:creationId xmlns:p14="http://schemas.microsoft.com/office/powerpoint/2010/main" val="2571723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A6C250-2A26-4780-BA88-661B772380A4}" type="datetimeFigureOut">
              <a:rPr lang="ru-RU" smtClean="0"/>
              <a:t>26.03.2021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D01294-2A98-49F3-B225-62AE0B3DD488}" type="slidenum">
              <a:rPr lang="ru-RU" smtClean="0"/>
              <a:t>‹#›</a:t>
            </a:fld>
            <a:endParaRPr lang="ru-RU"/>
          </a:p>
        </p:txBody>
      </p:sp>
    </p:spTree>
    <p:extLst>
      <p:ext uri="{BB962C8B-B14F-4D97-AF65-F5344CB8AC3E}">
        <p14:creationId xmlns:p14="http://schemas.microsoft.com/office/powerpoint/2010/main" val="1837454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FD01294-2A98-49F3-B225-62AE0B3DD488}" type="slidenum">
              <a:rPr lang="ru-RU" smtClean="0"/>
              <a:t>2</a:t>
            </a:fld>
            <a:endParaRPr lang="ru-RU"/>
          </a:p>
        </p:txBody>
      </p:sp>
    </p:spTree>
    <p:extLst>
      <p:ext uri="{BB962C8B-B14F-4D97-AF65-F5344CB8AC3E}">
        <p14:creationId xmlns:p14="http://schemas.microsoft.com/office/powerpoint/2010/main" val="120149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FD01294-2A98-49F3-B225-62AE0B3DD488}" type="slidenum">
              <a:rPr lang="ru-RU" smtClean="0"/>
              <a:t>3</a:t>
            </a:fld>
            <a:endParaRPr lang="ru-RU"/>
          </a:p>
        </p:txBody>
      </p:sp>
    </p:spTree>
    <p:extLst>
      <p:ext uri="{BB962C8B-B14F-4D97-AF65-F5344CB8AC3E}">
        <p14:creationId xmlns:p14="http://schemas.microsoft.com/office/powerpoint/2010/main" val="2007216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6A965653-F598-41FB-810C-73FB24624CFE}" type="datetimeFigureOut">
              <a:rPr lang="ru-RU" smtClean="0"/>
              <a:pPr/>
              <a:t>26.03.2021</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91363BB6-C617-4304-A20A-8EF7AEFD263B}"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A965653-F598-41FB-810C-73FB24624CFE}" type="datetimeFigureOut">
              <a:rPr lang="ru-RU" smtClean="0"/>
              <a:pPr/>
              <a:t>26.03.2021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63BB6-C617-4304-A20A-8EF7AEFD263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A965653-F598-41FB-810C-73FB24624CFE}" type="datetimeFigureOut">
              <a:rPr lang="ru-RU" smtClean="0"/>
              <a:pPr/>
              <a:t>26.03.2021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63BB6-C617-4304-A20A-8EF7AEFD263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A965653-F598-41FB-810C-73FB24624CFE}" type="datetimeFigureOut">
              <a:rPr lang="ru-RU" smtClean="0"/>
              <a:pPr/>
              <a:t>26.03.2021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63BB6-C617-4304-A20A-8EF7AEFD263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6A965653-F598-41FB-810C-73FB24624CFE}" type="datetimeFigureOut">
              <a:rPr lang="ru-RU" smtClean="0"/>
              <a:pPr/>
              <a:t>26.03.2021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1363BB6-C617-4304-A20A-8EF7AEFD263B}"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A965653-F598-41FB-810C-73FB24624CFE}" type="datetimeFigureOut">
              <a:rPr lang="ru-RU" smtClean="0"/>
              <a:pPr/>
              <a:t>26.03.2021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1363BB6-C617-4304-A20A-8EF7AEFD263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6A965653-F598-41FB-810C-73FB24624CFE}" type="datetimeFigureOut">
              <a:rPr lang="ru-RU" smtClean="0"/>
              <a:pPr/>
              <a:t>26.03.2021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1363BB6-C617-4304-A20A-8EF7AEFD263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6A965653-F598-41FB-810C-73FB24624CFE}" type="datetimeFigureOut">
              <a:rPr lang="ru-RU" smtClean="0"/>
              <a:pPr/>
              <a:t>26.03.2021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1363BB6-C617-4304-A20A-8EF7AEFD263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A965653-F598-41FB-810C-73FB24624CFE}" type="datetimeFigureOut">
              <a:rPr lang="ru-RU" smtClean="0"/>
              <a:pPr/>
              <a:t>26.03.2021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1363BB6-C617-4304-A20A-8EF7AEFD263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6A965653-F598-41FB-810C-73FB24624CFE}" type="datetimeFigureOut">
              <a:rPr lang="ru-RU" smtClean="0"/>
              <a:pPr/>
              <a:t>26.03.2021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1363BB6-C617-4304-A20A-8EF7AEFD263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6A965653-F598-41FB-810C-73FB24624CFE}" type="datetimeFigureOut">
              <a:rPr lang="ru-RU" smtClean="0"/>
              <a:pPr/>
              <a:t>26.03.2021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91363BB6-C617-4304-A20A-8EF7AEFD263B}"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A965653-F598-41FB-810C-73FB24624CFE}" type="datetimeFigureOut">
              <a:rPr lang="ru-RU" smtClean="0"/>
              <a:pPr/>
              <a:t>26.03.2021</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1363BB6-C617-4304-A20A-8EF7AEFD263B}"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0.png"/><Relationship Id="rId7"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ctrTitle"/>
          </p:nvPr>
        </p:nvSpPr>
        <p:spPr>
          <a:xfrm>
            <a:off x="685800" y="642919"/>
            <a:ext cx="7414592" cy="1921985"/>
          </a:xfrm>
        </p:spPr>
        <p:txBody>
          <a:bodyPr>
            <a:normAutofit fontScale="90000"/>
          </a:bodyPr>
          <a:lstStyle/>
          <a:p>
            <a:pPr algn="ctr"/>
            <a:r>
              <a:rPr lang="ru-RU" sz="2200" i="1" dirty="0" smtClean="0">
                <a:solidFill>
                  <a:srgbClr val="FF0000"/>
                </a:solidFill>
                <a:effectLst/>
                <a:latin typeface="Times New Roman" pitchFamily="18" charset="0"/>
                <a:cs typeface="Times New Roman" pitchFamily="18" charset="0"/>
              </a:rPr>
              <a:t>Республиканский смотр-конкурс на лучшую организацию работы по профилактике детского дорожно-транспортного травматизма «Безопасность детей – в наших руках»</a:t>
            </a:r>
            <a:r>
              <a:rPr lang="ru-RU" dirty="0">
                <a:solidFill>
                  <a:srgbClr val="FF0000"/>
                </a:solidFill>
              </a:rPr>
              <a:t/>
            </a:r>
            <a:br>
              <a:rPr lang="ru-RU" dirty="0">
                <a:solidFill>
                  <a:srgbClr val="FF0000"/>
                </a:solidFill>
              </a:rPr>
            </a:br>
            <a:endParaRPr lang="ru-RU" dirty="0">
              <a:solidFill>
                <a:srgbClr val="FF0000"/>
              </a:solidFill>
            </a:endParaRPr>
          </a:p>
        </p:txBody>
      </p:sp>
      <p:sp>
        <p:nvSpPr>
          <p:cNvPr id="3" name="Подзаголовок 2"/>
          <p:cNvSpPr>
            <a:spLocks noGrp="1"/>
          </p:cNvSpPr>
          <p:nvPr>
            <p:ph type="subTitle" idx="1"/>
          </p:nvPr>
        </p:nvSpPr>
        <p:spPr>
          <a:xfrm>
            <a:off x="1907704" y="2420888"/>
            <a:ext cx="6152728" cy="3672408"/>
          </a:xfrm>
        </p:spPr>
        <p:txBody>
          <a:bodyPr>
            <a:normAutofit fontScale="25000" lnSpcReduction="20000"/>
          </a:bodyPr>
          <a:lstStyle/>
          <a:p>
            <a:pPr algn="ctr"/>
            <a:r>
              <a:rPr lang="ru-RU" sz="11200" b="1" i="1" dirty="0" smtClean="0">
                <a:solidFill>
                  <a:schemeClr val="bg1"/>
                </a:solidFill>
                <a:latin typeface="Times New Roman" pitchFamily="18" charset="0"/>
                <a:cs typeface="Times New Roman" pitchFamily="18" charset="0"/>
              </a:rPr>
              <a:t>Категория «Дошкольное образовательное учреждение»</a:t>
            </a:r>
          </a:p>
          <a:p>
            <a:pPr algn="ctr"/>
            <a:r>
              <a:rPr lang="ru-RU" sz="11200" b="1" i="1" dirty="0" smtClean="0">
                <a:solidFill>
                  <a:schemeClr val="bg1"/>
                </a:solidFill>
                <a:latin typeface="Times New Roman" pitchFamily="18" charset="0"/>
                <a:cs typeface="Times New Roman" pitchFamily="18" charset="0"/>
              </a:rPr>
              <a:t>Фотоматериалы, иллюстрирующие работу по обучению ПДД  </a:t>
            </a:r>
          </a:p>
          <a:p>
            <a:pPr algn="ctr"/>
            <a:r>
              <a:rPr lang="ru-RU" sz="11200" b="1" i="1" dirty="0" smtClean="0">
                <a:solidFill>
                  <a:schemeClr val="bg1"/>
                </a:solidFill>
                <a:latin typeface="Times New Roman" pitchFamily="18" charset="0"/>
                <a:cs typeface="Times New Roman" pitchFamily="18" charset="0"/>
              </a:rPr>
              <a:t>в </a:t>
            </a:r>
            <a:r>
              <a:rPr lang="ru-RU" sz="11200" b="1" i="1" dirty="0" smtClean="0">
                <a:solidFill>
                  <a:schemeClr val="bg1"/>
                </a:solidFill>
                <a:latin typeface="Times New Roman" pitchFamily="18" charset="0"/>
                <a:cs typeface="Times New Roman" pitchFamily="18" charset="0"/>
              </a:rPr>
              <a:t>МКДОУ </a:t>
            </a:r>
            <a:r>
              <a:rPr lang="ru-RU" sz="11200" b="1" i="1" dirty="0" err="1" smtClean="0">
                <a:solidFill>
                  <a:schemeClr val="bg1"/>
                </a:solidFill>
                <a:latin typeface="Times New Roman" pitchFamily="18" charset="0"/>
                <a:cs typeface="Times New Roman" pitchFamily="18" charset="0"/>
              </a:rPr>
              <a:t>Ергенинский</a:t>
            </a:r>
            <a:r>
              <a:rPr lang="ru-RU" sz="11200" b="1" i="1" dirty="0" smtClean="0">
                <a:solidFill>
                  <a:schemeClr val="bg1"/>
                </a:solidFill>
                <a:latin typeface="Times New Roman" pitchFamily="18" charset="0"/>
                <a:cs typeface="Times New Roman" pitchFamily="18" charset="0"/>
              </a:rPr>
              <a:t> детский сад «</a:t>
            </a:r>
            <a:r>
              <a:rPr lang="ru-RU" sz="11200" b="1" i="1" dirty="0" err="1" smtClean="0">
                <a:solidFill>
                  <a:schemeClr val="bg1"/>
                </a:solidFill>
                <a:latin typeface="Times New Roman" pitchFamily="18" charset="0"/>
                <a:cs typeface="Times New Roman" pitchFamily="18" charset="0"/>
              </a:rPr>
              <a:t>Герл</a:t>
            </a:r>
            <a:r>
              <a:rPr lang="ru-RU" sz="11200" b="1" i="1" dirty="0" smtClean="0">
                <a:solidFill>
                  <a:schemeClr val="bg1"/>
                </a:solidFill>
                <a:latin typeface="Times New Roman" pitchFamily="18" charset="0"/>
                <a:cs typeface="Times New Roman" pitchFamily="18" charset="0"/>
              </a:rPr>
              <a:t>»</a:t>
            </a:r>
          </a:p>
          <a:p>
            <a:pPr algn="ctr"/>
            <a:r>
              <a:rPr lang="ru-RU" sz="11200" b="1" i="1" dirty="0" smtClean="0">
                <a:solidFill>
                  <a:schemeClr val="bg1"/>
                </a:solidFill>
                <a:latin typeface="Times New Roman" pitchFamily="18" charset="0"/>
                <a:cs typeface="Times New Roman" pitchFamily="18" charset="0"/>
              </a:rPr>
              <a:t>Ответственный по ПДД: воспитатель </a:t>
            </a:r>
            <a:r>
              <a:rPr lang="ru-RU" sz="11200" b="1" i="1" dirty="0" err="1" smtClean="0">
                <a:solidFill>
                  <a:schemeClr val="bg1"/>
                </a:solidFill>
                <a:latin typeface="Times New Roman" pitchFamily="18" charset="0"/>
                <a:cs typeface="Times New Roman" pitchFamily="18" charset="0"/>
              </a:rPr>
              <a:t>Овкаджиева</a:t>
            </a:r>
            <a:r>
              <a:rPr lang="ru-RU" sz="11200" b="1" i="1" dirty="0" smtClean="0">
                <a:solidFill>
                  <a:schemeClr val="bg1"/>
                </a:solidFill>
                <a:latin typeface="Times New Roman" pitchFamily="18" charset="0"/>
                <a:cs typeface="Times New Roman" pitchFamily="18" charset="0"/>
              </a:rPr>
              <a:t> </a:t>
            </a:r>
            <a:r>
              <a:rPr lang="ru-RU" sz="11200" b="1" i="1" dirty="0" err="1" smtClean="0">
                <a:solidFill>
                  <a:schemeClr val="bg1"/>
                </a:solidFill>
                <a:latin typeface="Times New Roman" pitchFamily="18" charset="0"/>
                <a:cs typeface="Times New Roman" pitchFamily="18" charset="0"/>
              </a:rPr>
              <a:t>Данара</a:t>
            </a:r>
            <a:r>
              <a:rPr lang="ru-RU" sz="11200" b="1" i="1" dirty="0" smtClean="0">
                <a:solidFill>
                  <a:schemeClr val="bg1"/>
                </a:solidFill>
                <a:latin typeface="Times New Roman" pitchFamily="18" charset="0"/>
                <a:cs typeface="Times New Roman" pitchFamily="18" charset="0"/>
              </a:rPr>
              <a:t> </a:t>
            </a:r>
            <a:r>
              <a:rPr lang="ru-RU" sz="11200" b="1" i="1" dirty="0" err="1" smtClean="0">
                <a:solidFill>
                  <a:schemeClr val="bg1"/>
                </a:solidFill>
                <a:latin typeface="Times New Roman" pitchFamily="18" charset="0"/>
                <a:cs typeface="Times New Roman" pitchFamily="18" charset="0"/>
              </a:rPr>
              <a:t>Тальевна</a:t>
            </a:r>
            <a:endParaRPr lang="ru-RU" sz="11200" b="1" i="1" dirty="0" smtClean="0">
              <a:solidFill>
                <a:schemeClr val="bg1"/>
              </a:solidFill>
              <a:latin typeface="Times New Roman" pitchFamily="18" charset="0"/>
              <a:cs typeface="Times New Roman" pitchFamily="18" charset="0"/>
            </a:endParaRPr>
          </a:p>
          <a:p>
            <a:pPr algn="ctr"/>
            <a:endParaRPr lang="ru-RU" sz="14400" b="1" i="1" dirty="0">
              <a:solidFill>
                <a:srgbClr val="FF0000"/>
              </a:solidFill>
              <a:latin typeface="Times New Roman" pitchFamily="18" charset="0"/>
              <a:cs typeface="Times New Roman" pitchFamily="18" charset="0"/>
            </a:endParaRPr>
          </a:p>
          <a:p>
            <a:pPr algn="ctr"/>
            <a:endParaRPr lang="ru-RU" sz="14400" b="1" i="1" dirty="0" smtClean="0">
              <a:solidFill>
                <a:srgbClr val="FF0000"/>
              </a:solidFill>
              <a:latin typeface="Times New Roman" pitchFamily="18" charset="0"/>
              <a:cs typeface="Times New Roman" pitchFamily="18" charset="0"/>
            </a:endParaRPr>
          </a:p>
          <a:p>
            <a:endParaRPr lang="ru-RU" sz="4000" b="1" i="1" dirty="0" smtClean="0">
              <a:solidFill>
                <a:srgbClr val="FF0000"/>
              </a:solidFill>
            </a:endParaRPr>
          </a:p>
          <a:p>
            <a:endParaRPr lang="ru-RU" sz="8000" b="1" i="1" dirty="0" smtClean="0">
              <a:solidFill>
                <a:srgbClr val="FF0000"/>
              </a:solidFill>
            </a:endParaRPr>
          </a:p>
          <a:p>
            <a:pPr algn="r"/>
            <a:endParaRPr lang="ru-RU" sz="8000" b="1" i="1" dirty="0" smtClean="0">
              <a:solidFill>
                <a:srgbClr val="FF0000"/>
              </a:solidFill>
              <a:latin typeface="Times New Roman" pitchFamily="18" charset="0"/>
              <a:cs typeface="Times New Roman" pitchFamily="18" charset="0"/>
            </a:endParaRPr>
          </a:p>
          <a:p>
            <a:r>
              <a:rPr lang="ru-RU" sz="8000" b="1" i="1" dirty="0">
                <a:solidFill>
                  <a:srgbClr val="FF0000"/>
                </a:solidFill>
                <a:latin typeface="Times New Roman" pitchFamily="18" charset="0"/>
                <a:cs typeface="Times New Roman" pitchFamily="18" charset="0"/>
              </a:rPr>
              <a:t> </a:t>
            </a:r>
            <a:endParaRPr lang="ru-RU" sz="8000" dirty="0">
              <a:solidFill>
                <a:srgbClr val="FF0000"/>
              </a:solidFill>
              <a:latin typeface="Times New Roman" pitchFamily="18" charset="0"/>
              <a:cs typeface="Times New Roman" pitchFamily="18" charset="0"/>
            </a:endParaRPr>
          </a:p>
          <a:p>
            <a:endParaRPr lang="ru-RU" sz="8000" dirty="0"/>
          </a:p>
        </p:txBody>
      </p:sp>
    </p:spTree>
  </p:cSld>
  <p:clrMapOvr>
    <a:masterClrMapping/>
  </p:clrMapOvr>
  <mc:AlternateContent xmlns:mc="http://schemas.openxmlformats.org/markup-compatibility/2006" xmlns:p14="http://schemas.microsoft.com/office/powerpoint/2010/main">
    <mc:Choice Requires="p14">
      <p:transition spd="slow" p14:dur="2000" advTm="4479"/>
    </mc:Choice>
    <mc:Fallback xmlns="">
      <p:transition spd="slow" advTm="447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email"/>
          <a:srcRect/>
          <a:stretch>
            <a:fillRect/>
          </a:stretch>
        </p:blipFill>
        <p:spPr bwMode="auto">
          <a:xfrm>
            <a:off x="0" y="0"/>
            <a:ext cx="9149379" cy="6858000"/>
          </a:xfrm>
          <a:prstGeom prst="rect">
            <a:avLst/>
          </a:prstGeom>
          <a:noFill/>
          <a:ln w="9525">
            <a:noFill/>
            <a:miter lim="800000"/>
            <a:headEnd/>
            <a:tailEnd/>
          </a:ln>
          <a:effectLst/>
        </p:spPr>
      </p:pic>
      <p:sp>
        <p:nvSpPr>
          <p:cNvPr id="13" name="Заголовок 12"/>
          <p:cNvSpPr>
            <a:spLocks noGrp="1"/>
          </p:cNvSpPr>
          <p:nvPr>
            <p:ph type="title"/>
          </p:nvPr>
        </p:nvSpPr>
        <p:spPr/>
        <p:txBody>
          <a:bodyPr>
            <a:normAutofit/>
          </a:bodyPr>
          <a:lstStyle/>
          <a:p>
            <a:pPr algn="ctr"/>
            <a:r>
              <a:rPr lang="ru-RU" b="1" dirty="0" smtClean="0">
                <a:effectLst>
                  <a:outerShdw blurRad="38100" dist="38100" dir="2700000" algn="tl">
                    <a:srgbClr val="000000">
                      <a:alpha val="43137"/>
                    </a:srgbClr>
                  </a:outerShdw>
                </a:effectLst>
              </a:rPr>
              <a:t> </a:t>
            </a:r>
            <a:endParaRPr lang="ru-RU" dirty="0">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22165" y="917410"/>
            <a:ext cx="2286016" cy="17145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419872" y="1191775"/>
            <a:ext cx="1857388" cy="1393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851920" y="3981369"/>
            <a:ext cx="1728192" cy="23042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Прямоугольник 8"/>
          <p:cNvSpPr/>
          <p:nvPr/>
        </p:nvSpPr>
        <p:spPr>
          <a:xfrm>
            <a:off x="3214678" y="2643182"/>
            <a:ext cx="3214710" cy="923330"/>
          </a:xfrm>
          <a:prstGeom prst="rect">
            <a:avLst/>
          </a:prstGeom>
          <a:noFill/>
        </p:spPr>
        <p:txBody>
          <a:bodyPr wrap="square" lIns="91440" tIns="45720" rIns="91440" bIns="45720">
            <a:spAutoFit/>
          </a:bodyPr>
          <a:lstStyle/>
          <a:p>
            <a:pPr algn="ctr"/>
            <a:endParaRPr lang="ru-RU"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Прямоугольник 9"/>
          <p:cNvSpPr/>
          <p:nvPr/>
        </p:nvSpPr>
        <p:spPr>
          <a:xfrm>
            <a:off x="3245772" y="2500306"/>
            <a:ext cx="2478356" cy="1446550"/>
          </a:xfrm>
          <a:prstGeom prst="rect">
            <a:avLst/>
          </a:prstGeom>
          <a:noFill/>
        </p:spPr>
        <p:txBody>
          <a:bodyPr wrap="square" lIns="91440" tIns="45720" rIns="91440" bIns="45720">
            <a:spAutoFit/>
          </a:bodyPr>
          <a:lstStyle/>
          <a:p>
            <a:pPr algn="ctr"/>
            <a:r>
              <a:rPr lang="ru-RU"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onotype Corsiva" pitchFamily="66" charset="0"/>
              </a:rPr>
              <a:t>Лэпбуки</a:t>
            </a:r>
            <a:r>
              <a:rPr lang="ru-RU"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onotype Corsiva" pitchFamily="66" charset="0"/>
              </a:rPr>
              <a:t> по ПДД</a:t>
            </a:r>
            <a:endParaRPr lang="ru-RU"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onotype Corsiva" pitchFamily="66"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82" y="568554"/>
            <a:ext cx="206057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2160" y="3465203"/>
            <a:ext cx="2203838" cy="1634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rotWithShape="1">
          <a:blip r:embed="rId8" cstate="print">
            <a:extLst>
              <a:ext uri="{28A0092B-C50C-407E-A947-70E740481C1C}">
                <a14:useLocalDpi xmlns:a14="http://schemas.microsoft.com/office/drawing/2010/main" val="0"/>
              </a:ext>
            </a:extLst>
          </a:blip>
          <a:srcRect l="14797" t="18944" r="16625"/>
          <a:stretch/>
        </p:blipFill>
        <p:spPr>
          <a:xfrm>
            <a:off x="931840" y="3861048"/>
            <a:ext cx="2488032" cy="2180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52867867"/>
      </p:ext>
    </p:extLst>
  </p:cSld>
  <p:clrMapOvr>
    <a:masterClrMapping/>
  </p:clrMapOvr>
  <p:transition advTm="4793"/>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125" y="34265"/>
            <a:ext cx="9149379" cy="6858000"/>
          </a:xfrm>
          <a:prstGeom prst="rect">
            <a:avLst/>
          </a:prstGeom>
          <a:noFill/>
          <a:ln w="9525">
            <a:noFill/>
            <a:miter lim="800000"/>
            <a:headEnd/>
            <a:tailEnd/>
          </a:ln>
          <a:effectLst/>
        </p:spPr>
      </p:pic>
      <p:sp>
        <p:nvSpPr>
          <p:cNvPr id="2" name="Заголовок 1"/>
          <p:cNvSpPr>
            <a:spLocks noGrp="1"/>
          </p:cNvSpPr>
          <p:nvPr>
            <p:ph type="title"/>
          </p:nvPr>
        </p:nvSpPr>
        <p:spPr>
          <a:xfrm>
            <a:off x="5004048" y="476673"/>
            <a:ext cx="3312368" cy="3384375"/>
          </a:xfrm>
        </p:spPr>
        <p:txBody>
          <a:bodyPr>
            <a:noAutofit/>
          </a:bodyPr>
          <a:lstStyle/>
          <a:p>
            <a:pPr algn="ctr"/>
            <a:r>
              <a:rPr lang="ru-RU" sz="2000" b="1" dirty="0" smtClean="0">
                <a:solidFill>
                  <a:srgbClr val="FF0000"/>
                </a:solidFill>
                <a:latin typeface="Monotype Corsiva" pitchFamily="66" charset="0"/>
              </a:rPr>
              <a:t/>
            </a:r>
            <a:br>
              <a:rPr lang="ru-RU" sz="2000" b="1" dirty="0" smtClean="0">
                <a:solidFill>
                  <a:srgbClr val="FF0000"/>
                </a:solidFill>
                <a:latin typeface="Monotype Corsiva" pitchFamily="66" charset="0"/>
              </a:rPr>
            </a:br>
            <a:r>
              <a:rPr lang="ru-RU" sz="2000" b="1" dirty="0" smtClean="0">
                <a:solidFill>
                  <a:schemeClr val="tx1"/>
                </a:solidFill>
                <a:latin typeface="Monotype Corsiva" pitchFamily="66" charset="0"/>
              </a:rPr>
              <a:t>Наглядная информация для родителей</a:t>
            </a:r>
            <a:r>
              <a:rPr lang="ru-RU" sz="2000" b="1" dirty="0">
                <a:solidFill>
                  <a:schemeClr val="tx1"/>
                </a:solidFill>
                <a:latin typeface="Monotype Corsiva" pitchFamily="66" charset="0"/>
              </a:rPr>
              <a:t/>
            </a:r>
            <a:br>
              <a:rPr lang="ru-RU" sz="2000" b="1" dirty="0">
                <a:solidFill>
                  <a:schemeClr val="tx1"/>
                </a:solidFill>
                <a:latin typeface="Monotype Corsiva" pitchFamily="66" charset="0"/>
              </a:rPr>
            </a:br>
            <a:r>
              <a:rPr lang="ru-RU" sz="2000" b="1" dirty="0">
                <a:solidFill>
                  <a:schemeClr val="tx1"/>
                </a:solidFill>
                <a:latin typeface="Monotype Corsiva" pitchFamily="66" charset="0"/>
              </a:rPr>
              <a:t>Информация для родителей обучающего характера по ПДД , периодически сменяемая с тематической направленностью (папки – передвижки , </a:t>
            </a:r>
            <a:r>
              <a:rPr lang="ru-RU" sz="2000" b="1" dirty="0" smtClean="0">
                <a:solidFill>
                  <a:schemeClr val="tx1"/>
                </a:solidFill>
                <a:latin typeface="Monotype Corsiva" pitchFamily="66" charset="0"/>
              </a:rPr>
              <a:t>буклеты, картотека бесед и консультаций</a:t>
            </a:r>
            <a:r>
              <a:rPr lang="ru-RU" sz="2000" b="1" dirty="0" smtClean="0">
                <a:solidFill>
                  <a:srgbClr val="FF0000"/>
                </a:solidFill>
                <a:latin typeface="Monotype Corsiva" pitchFamily="66" charset="0"/>
              </a:rPr>
              <a:t>) </a:t>
            </a:r>
            <a:r>
              <a:rPr lang="ru-RU" sz="2400" b="1" dirty="0">
                <a:latin typeface="Monotype Corsiva" pitchFamily="66" charset="0"/>
              </a:rPr>
              <a:t/>
            </a:r>
            <a:br>
              <a:rPr lang="ru-RU" sz="2400" b="1" dirty="0">
                <a:latin typeface="Monotype Corsiva" pitchFamily="66" charset="0"/>
              </a:rPr>
            </a:br>
            <a:endParaRPr lang="ru-RU" sz="2400" b="1" dirty="0">
              <a:latin typeface="Monotype Corsiva" pitchFamily="66" charset="0"/>
            </a:endParaRPr>
          </a:p>
        </p:txBody>
      </p:sp>
      <p:pic>
        <p:nvPicPr>
          <p:cNvPr id="10"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1014476" y="2852936"/>
            <a:ext cx="2160979" cy="16207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51882" y="2397061"/>
            <a:ext cx="1311336" cy="2331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Прямоугольник 2"/>
          <p:cNvSpPr/>
          <p:nvPr/>
        </p:nvSpPr>
        <p:spPr>
          <a:xfrm>
            <a:off x="5868144" y="908720"/>
            <a:ext cx="2232248" cy="400110"/>
          </a:xfrm>
          <a:prstGeom prst="rect">
            <a:avLst/>
          </a:prstGeom>
        </p:spPr>
        <p:txBody>
          <a:bodyPr wrap="square">
            <a:spAutoFit/>
          </a:bodyPr>
          <a:lstStyle/>
          <a:p>
            <a:endParaRPr lang="ru-RU" sz="2000" dirty="0">
              <a:solidFill>
                <a:srgbClr val="FF0000"/>
              </a:solidFill>
              <a:latin typeface="Monotype Corsiva" pitchFamily="66"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2883" y="4797152"/>
            <a:ext cx="1674631" cy="199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4750714"/>
            <a:ext cx="2952328" cy="222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144" y="4613414"/>
            <a:ext cx="3109244" cy="234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220598"/>
            <a:ext cx="4230687"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922490"/>
      </p:ext>
    </p:extLst>
  </p:cSld>
  <p:clrMapOvr>
    <a:masterClrMapping/>
  </p:clrMapOvr>
  <mc:AlternateContent xmlns:mc="http://schemas.openxmlformats.org/markup-compatibility/2006" xmlns:p14="http://schemas.microsoft.com/office/powerpoint/2010/main">
    <mc:Choice Requires="p14">
      <p:transition spd="slow" p14:dur="2000" advTm="5667"/>
    </mc:Choice>
    <mc:Fallback xmlns="">
      <p:transition spd="slow" advTm="5667"/>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44283" y="31923"/>
            <a:ext cx="9149379" cy="6858000"/>
          </a:xfrm>
          <a:prstGeom prst="rect">
            <a:avLst/>
          </a:prstGeom>
          <a:noFill/>
          <a:ln w="9525">
            <a:noFill/>
            <a:miter lim="800000"/>
            <a:headEnd/>
            <a:tailEnd/>
          </a:ln>
          <a:effectLst/>
        </p:spPr>
      </p:pic>
      <p:sp>
        <p:nvSpPr>
          <p:cNvPr id="3" name="Объект 2"/>
          <p:cNvSpPr>
            <a:spLocks noGrp="1"/>
          </p:cNvSpPr>
          <p:nvPr>
            <p:ph sz="half" idx="1"/>
          </p:nvPr>
        </p:nvSpPr>
        <p:spPr>
          <a:xfrm>
            <a:off x="4574688" y="1412776"/>
            <a:ext cx="3524200" cy="4942149"/>
          </a:xfrm>
        </p:spPr>
        <p:txBody>
          <a:bodyPr>
            <a:normAutofit fontScale="85000" lnSpcReduction="20000"/>
          </a:bodyPr>
          <a:lstStyle/>
          <a:p>
            <a:r>
              <a:rPr lang="ru-RU" b="1" dirty="0">
                <a:latin typeface="Monotype Corsiva" pitchFamily="66" charset="0"/>
              </a:rPr>
              <a:t>Кто бы ни обучал детей правилам дорожного движения, будь то родители или педагоги дошкольных учебных заведений, важно помнить, что самое большое влияние на формирование поведения ребенка на улице имеет соответствующее поведение взрослых. Ведь мало просто прочитать, рассказать, научить ребенка, нужно своим примером показать ему как нужно правильно вести себя на улице. Иначе всякое целенаправленное обучение теряет смысл.</a:t>
            </a: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1167" t="28191" r="3581" b="3073"/>
          <a:stretch/>
        </p:blipFill>
        <p:spPr>
          <a:xfrm>
            <a:off x="827584" y="1012652"/>
            <a:ext cx="4048731" cy="2448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Прямоугольник 3"/>
          <p:cNvSpPr/>
          <p:nvPr/>
        </p:nvSpPr>
        <p:spPr>
          <a:xfrm>
            <a:off x="827584" y="3717031"/>
            <a:ext cx="3960440" cy="2308324"/>
          </a:xfrm>
          <a:prstGeom prst="rect">
            <a:avLst/>
          </a:prstGeom>
        </p:spPr>
        <p:txBody>
          <a:bodyPr wrap="square">
            <a:spAutoFit/>
          </a:bodyPr>
          <a:lstStyle/>
          <a:p>
            <a:r>
              <a:rPr lang="ru-RU" sz="2400" b="1" dirty="0">
                <a:latin typeface="Monotype Corsiva" pitchFamily="66" charset="0"/>
                <a:cs typeface="Times New Roman" pitchFamily="18" charset="0"/>
              </a:rPr>
              <a:t>Встреча с инспектором ИАЗ ОГИБДД МО МВД России «</a:t>
            </a:r>
            <a:r>
              <a:rPr lang="ru-RU" sz="2400" b="1" dirty="0" err="1">
                <a:latin typeface="Monotype Corsiva" pitchFamily="66" charset="0"/>
                <a:cs typeface="Times New Roman" pitchFamily="18" charset="0"/>
              </a:rPr>
              <a:t>Сарпинский»Манджиевым</a:t>
            </a:r>
            <a:r>
              <a:rPr lang="ru-RU" sz="2400" b="1" dirty="0">
                <a:latin typeface="Monotype Corsiva" pitchFamily="66" charset="0"/>
                <a:cs typeface="Times New Roman" pitchFamily="18" charset="0"/>
              </a:rPr>
              <a:t> А.Э</a:t>
            </a:r>
            <a:r>
              <a:rPr lang="ru-RU" sz="2400" b="1" dirty="0" smtClean="0">
                <a:latin typeface="Monotype Corsiva" pitchFamily="66" charset="0"/>
                <a:cs typeface="Times New Roman" pitchFamily="18" charset="0"/>
              </a:rPr>
              <a:t>., инспектором ПДН ОН МО МВД России «</a:t>
            </a:r>
            <a:r>
              <a:rPr lang="ru-RU" sz="2400" b="1" dirty="0" err="1" smtClean="0">
                <a:latin typeface="Monotype Corsiva" pitchFamily="66" charset="0"/>
                <a:cs typeface="Times New Roman" pitchFamily="18" charset="0"/>
              </a:rPr>
              <a:t>Сарпинский</a:t>
            </a:r>
            <a:r>
              <a:rPr lang="ru-RU" sz="2400" b="1" dirty="0" smtClean="0">
                <a:latin typeface="Monotype Corsiva" pitchFamily="66" charset="0"/>
                <a:cs typeface="Times New Roman" pitchFamily="18" charset="0"/>
              </a:rPr>
              <a:t>» </a:t>
            </a:r>
            <a:r>
              <a:rPr lang="ru-RU" sz="2400" b="1" dirty="0" err="1" smtClean="0">
                <a:latin typeface="Monotype Corsiva" pitchFamily="66" charset="0"/>
                <a:cs typeface="Times New Roman" pitchFamily="18" charset="0"/>
              </a:rPr>
              <a:t>Анчаевой</a:t>
            </a:r>
            <a:r>
              <a:rPr lang="ru-RU" sz="2400" b="1" dirty="0" smtClean="0">
                <a:latin typeface="Monotype Corsiva" pitchFamily="66" charset="0"/>
                <a:cs typeface="Times New Roman" pitchFamily="18" charset="0"/>
              </a:rPr>
              <a:t> М.Н.</a:t>
            </a:r>
            <a:endParaRPr lang="ru-RU" sz="2400" b="1" dirty="0">
              <a:latin typeface="Monotype Corsiva" pitchFamily="66" charset="0"/>
              <a:cs typeface="Times New Roman" pitchFamily="18" charset="0"/>
            </a:endParaRPr>
          </a:p>
        </p:txBody>
      </p:sp>
    </p:spTree>
    <p:extLst>
      <p:ext uri="{BB962C8B-B14F-4D97-AF65-F5344CB8AC3E}">
        <p14:creationId xmlns:p14="http://schemas.microsoft.com/office/powerpoint/2010/main" val="2840748215"/>
      </p:ext>
    </p:extLst>
  </p:cSld>
  <p:clrMapOvr>
    <a:masterClrMapping/>
  </p:clrMapOvr>
  <mc:AlternateContent xmlns:mc="http://schemas.openxmlformats.org/markup-compatibility/2006" xmlns:p14="http://schemas.microsoft.com/office/powerpoint/2010/main">
    <mc:Choice Requires="p14">
      <p:transition spd="slow" p14:dur="2000" advTm="4932"/>
    </mc:Choice>
    <mc:Fallback xmlns="">
      <p:transition spd="slow" advTm="493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1" y="0"/>
            <a:ext cx="9149379" cy="6858000"/>
          </a:xfrm>
          <a:prstGeom prst="rect">
            <a:avLst/>
          </a:prstGeom>
          <a:noFill/>
          <a:ln w="9525">
            <a:noFill/>
            <a:miter lim="800000"/>
            <a:headEnd/>
            <a:tailEnd/>
          </a:ln>
          <a:effectLst/>
        </p:spPr>
      </p:pic>
      <p:sp>
        <p:nvSpPr>
          <p:cNvPr id="2" name="Заголовок 1"/>
          <p:cNvSpPr>
            <a:spLocks noGrp="1"/>
          </p:cNvSpPr>
          <p:nvPr>
            <p:ph type="title"/>
          </p:nvPr>
        </p:nvSpPr>
        <p:spPr>
          <a:xfrm>
            <a:off x="2736570" y="548680"/>
            <a:ext cx="5693082" cy="665742"/>
          </a:xfrm>
        </p:spPr>
        <p:txBody>
          <a:bodyPr>
            <a:noAutofit/>
          </a:bodyPr>
          <a:lstStyle/>
          <a:p>
            <a:pPr algn="ctr"/>
            <a:r>
              <a:rPr lang="ru-RU" sz="2400" b="1" dirty="0" smtClean="0">
                <a:latin typeface="Monotype Corsiva" pitchFamily="66" charset="0"/>
              </a:rPr>
              <a:t>Взаимодействие </a:t>
            </a:r>
            <a:r>
              <a:rPr lang="ru-RU" sz="2400" b="1" dirty="0" smtClean="0">
                <a:latin typeface="Monotype Corsiva" pitchFamily="66" charset="0"/>
              </a:rPr>
              <a:t> с родителями</a:t>
            </a:r>
            <a:endParaRPr lang="ru-RU" sz="2400" b="1" dirty="0">
              <a:latin typeface="Monotype Corsiva" pitchFamily="66" charset="0"/>
            </a:endParaRPr>
          </a:p>
        </p:txBody>
      </p:sp>
      <p:sp>
        <p:nvSpPr>
          <p:cNvPr id="4" name="Объект 3"/>
          <p:cNvSpPr>
            <a:spLocks noGrp="1"/>
          </p:cNvSpPr>
          <p:nvPr>
            <p:ph sz="half" idx="2"/>
          </p:nvPr>
        </p:nvSpPr>
        <p:spPr>
          <a:xfrm>
            <a:off x="4355976" y="1196753"/>
            <a:ext cx="3960440" cy="2520280"/>
          </a:xfrm>
        </p:spPr>
        <p:txBody>
          <a:bodyPr>
            <a:normAutofit fontScale="92500" lnSpcReduction="20000"/>
          </a:bodyPr>
          <a:lstStyle/>
          <a:p>
            <a:pPr marL="0" indent="0">
              <a:buNone/>
            </a:pPr>
            <a:r>
              <a:rPr lang="ru-RU" sz="2000" b="1" dirty="0">
                <a:latin typeface="Monotype Corsiva" pitchFamily="66" charset="0"/>
              </a:rPr>
              <a:t>Родители </a:t>
            </a:r>
            <a:r>
              <a:rPr lang="ru-RU" sz="2000" b="1" dirty="0" smtClean="0">
                <a:latin typeface="Monotype Corsiva" pitchFamily="66" charset="0"/>
              </a:rPr>
              <a:t> оказывают большую помощь в изготовлении атрибутов к играм, дидактических пособий , оформлении участка детского сада для игр по ПДД, вместе </a:t>
            </a:r>
            <a:r>
              <a:rPr lang="ru-RU" sz="2000" b="1" dirty="0">
                <a:latin typeface="Monotype Corsiva" pitchFamily="66" charset="0"/>
              </a:rPr>
              <a:t>со своими детьми мастерят поделки , готовят рисунки, сочиняют стихотворения и рассказы на тему правил дорожного движения</a:t>
            </a:r>
            <a:r>
              <a:rPr lang="ru-RU" sz="2000" b="1" dirty="0" smtClean="0">
                <a:latin typeface="Monotype Corsiva" pitchFamily="66" charset="0"/>
              </a:rPr>
              <a:t>., на практике показывают детям , как нужно  правильно соблюдать ПДД.</a:t>
            </a:r>
            <a:endParaRPr lang="ru-RU" sz="2000" b="1" dirty="0">
              <a:latin typeface="Monotype Corsiva" pitchFamily="66"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764704"/>
            <a:ext cx="2664296" cy="1998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8283" y="3645024"/>
            <a:ext cx="2953877" cy="22154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664" r="13037" b="12083"/>
          <a:stretch/>
        </p:blipFill>
        <p:spPr bwMode="auto">
          <a:xfrm>
            <a:off x="539552" y="3282300"/>
            <a:ext cx="2413217" cy="31534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6597" b="35061"/>
          <a:stretch/>
        </p:blipFill>
        <p:spPr bwMode="auto">
          <a:xfrm>
            <a:off x="6025021" y="4293096"/>
            <a:ext cx="2493963" cy="21426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172427"/>
      </p:ext>
    </p:extLst>
  </p:cSld>
  <p:clrMapOvr>
    <a:masterClrMapping/>
  </p:clrMapOvr>
  <mc:AlternateContent xmlns:mc="http://schemas.openxmlformats.org/markup-compatibility/2006" xmlns:p14="http://schemas.microsoft.com/office/powerpoint/2010/main">
    <mc:Choice Requires="p14">
      <p:transition spd="slow" p14:dur="2000" advTm="5101"/>
    </mc:Choice>
    <mc:Fallback xmlns="">
      <p:transition spd="slow" advTm="510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1" y="0"/>
            <a:ext cx="9149379" cy="6858000"/>
          </a:xfrm>
          <a:prstGeom prst="rect">
            <a:avLst/>
          </a:prstGeom>
          <a:noFill/>
          <a:ln w="9525">
            <a:noFill/>
            <a:miter lim="800000"/>
            <a:headEnd/>
            <a:tailEnd/>
          </a:ln>
          <a:effectLst/>
        </p:spPr>
      </p:pic>
      <p:sp>
        <p:nvSpPr>
          <p:cNvPr id="2" name="Заголовок 1"/>
          <p:cNvSpPr>
            <a:spLocks noGrp="1"/>
          </p:cNvSpPr>
          <p:nvPr>
            <p:ph type="title"/>
          </p:nvPr>
        </p:nvSpPr>
        <p:spPr>
          <a:xfrm>
            <a:off x="971600" y="692695"/>
            <a:ext cx="5400600" cy="588849"/>
          </a:xfrm>
        </p:spPr>
        <p:txBody>
          <a:bodyPr>
            <a:noAutofit/>
          </a:bodyPr>
          <a:lstStyle/>
          <a:p>
            <a:pPr algn="ctr"/>
            <a:r>
              <a:rPr lang="ru-RU" sz="3200" b="1" dirty="0" smtClean="0">
                <a:latin typeface="Monotype Corsiva" pitchFamily="66" charset="0"/>
              </a:rPr>
              <a:t>Работа с родителями</a:t>
            </a:r>
            <a:endParaRPr lang="ru-RU" sz="3200" b="1" dirty="0">
              <a:latin typeface="Monotype Corsiva" pitchFamily="66"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1212312"/>
            <a:ext cx="2835275"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239" y="4117205"/>
            <a:ext cx="2981325"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1902" y="1312092"/>
            <a:ext cx="2262187"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4054746"/>
            <a:ext cx="2762250" cy="233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152" y="476672"/>
            <a:ext cx="2500313"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292804"/>
      </p:ext>
    </p:extLst>
  </p:cSld>
  <p:clrMapOvr>
    <a:masterClrMapping/>
  </p:clrMapOvr>
  <mc:AlternateContent xmlns:mc="http://schemas.openxmlformats.org/markup-compatibility/2006" xmlns:p14="http://schemas.microsoft.com/office/powerpoint/2010/main">
    <mc:Choice Requires="p14">
      <p:transition spd="slow" p14:dur="2000" advTm="4870"/>
    </mc:Choice>
    <mc:Fallback xmlns="">
      <p:transition spd="slow" advTm="487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1" y="0"/>
            <a:ext cx="9149379"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Заголовок 1"/>
          <p:cNvSpPr>
            <a:spLocks noGrp="1"/>
          </p:cNvSpPr>
          <p:nvPr>
            <p:ph type="title"/>
          </p:nvPr>
        </p:nvSpPr>
        <p:spPr>
          <a:xfrm>
            <a:off x="971600" y="917887"/>
            <a:ext cx="5400600" cy="588849"/>
          </a:xfrm>
        </p:spPr>
        <p:txBody>
          <a:bodyPr>
            <a:noAutofit/>
          </a:bodyPr>
          <a:lstStyle/>
          <a:p>
            <a:pPr algn="ctr"/>
            <a:r>
              <a:rPr lang="ru-RU" sz="3200" b="1" dirty="0" smtClean="0">
                <a:latin typeface="Monotype Corsiva" pitchFamily="66" charset="0"/>
              </a:rPr>
              <a:t>Акция «Пристегнись сам, пристегни ребенка»</a:t>
            </a:r>
            <a:endParaRPr lang="ru-RU" sz="3200" b="1" dirty="0">
              <a:latin typeface="Monotype Corsiva" pitchFamily="66" charset="0"/>
            </a:endParaRP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213" b="35061"/>
          <a:stretch/>
        </p:blipFill>
        <p:spPr bwMode="auto">
          <a:xfrm>
            <a:off x="827584" y="1556792"/>
            <a:ext cx="2493963" cy="21154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4910" r="28404"/>
          <a:stretch/>
        </p:blipFill>
        <p:spPr bwMode="auto">
          <a:xfrm>
            <a:off x="1331640" y="3789040"/>
            <a:ext cx="1787077" cy="25280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6369" t="11977" r="31527" b="20281"/>
          <a:stretch/>
        </p:blipFill>
        <p:spPr bwMode="auto">
          <a:xfrm>
            <a:off x="3419872" y="3819747"/>
            <a:ext cx="1752101" cy="2544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6368" t="7688" r="5290"/>
          <a:stretch/>
        </p:blipFill>
        <p:spPr bwMode="auto">
          <a:xfrm>
            <a:off x="6084168" y="764704"/>
            <a:ext cx="2016224" cy="2805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5775" t="11669" r="22174" b="32597"/>
          <a:stretch/>
        </p:blipFill>
        <p:spPr bwMode="auto">
          <a:xfrm>
            <a:off x="3635896" y="1434998"/>
            <a:ext cx="2246495" cy="23438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t="7688" r="15949" b="28595"/>
          <a:stretch/>
        </p:blipFill>
        <p:spPr bwMode="auto">
          <a:xfrm>
            <a:off x="5664982" y="3853835"/>
            <a:ext cx="2376263" cy="23984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248703"/>
      </p:ext>
    </p:extLst>
  </p:cSld>
  <p:clrMapOvr>
    <a:masterClrMapping/>
  </p:clrMapOvr>
  <mc:AlternateContent xmlns:mc="http://schemas.openxmlformats.org/markup-compatibility/2006" xmlns:p14="http://schemas.microsoft.com/office/powerpoint/2010/main">
    <mc:Choice Requires="p14">
      <p:transition spd="slow" p14:dur="2000" advTm="4870"/>
    </mc:Choice>
    <mc:Fallback xmlns="">
      <p:transition spd="slow" advTm="487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1" y="0"/>
            <a:ext cx="9149379" cy="6858000"/>
          </a:xfrm>
          <a:prstGeom prst="rect">
            <a:avLst/>
          </a:prstGeom>
          <a:noFill/>
          <a:ln w="9525">
            <a:noFill/>
            <a:miter lim="800000"/>
            <a:headEnd/>
            <a:tailEnd/>
          </a:ln>
          <a:effectLst/>
        </p:spPr>
      </p:pic>
      <p:pic>
        <p:nvPicPr>
          <p:cNvPr id="7" name="Объект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71600" y="620688"/>
            <a:ext cx="1848952" cy="2493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Объект 7"/>
          <p:cNvSpPr>
            <a:spLocks noGrp="1"/>
          </p:cNvSpPr>
          <p:nvPr>
            <p:ph sz="half" idx="2"/>
          </p:nvPr>
        </p:nvSpPr>
        <p:spPr>
          <a:xfrm>
            <a:off x="5076056" y="836712"/>
            <a:ext cx="3096344" cy="5518213"/>
          </a:xfrm>
        </p:spPr>
        <p:txBody>
          <a:bodyPr/>
          <a:lstStyle/>
          <a:p>
            <a:pPr marL="0" indent="0">
              <a:buNone/>
            </a:pPr>
            <a:r>
              <a:rPr lang="ru-RU" dirty="0" smtClean="0">
                <a:latin typeface="Monotype Corsiva" pitchFamily="66" charset="0"/>
              </a:rPr>
              <a:t>На участке детского сада оборудован перекресток для подвижных игр по ПДД, на котором дети учатся быть внимательными водителями и пешеходами. Детям нравится быть в роли «регулировщиков», «шоферов», «пешеходов».</a:t>
            </a:r>
            <a:endParaRPr lang="ru-RU" dirty="0">
              <a:latin typeface="Monotype Corsiva" pitchFamily="66" charset="0"/>
            </a:endParaRPr>
          </a:p>
        </p:txBody>
      </p:sp>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l="7228" t="11402" r="18635" b="3775"/>
          <a:stretch/>
        </p:blipFill>
        <p:spPr>
          <a:xfrm>
            <a:off x="3035029" y="1484784"/>
            <a:ext cx="1906621" cy="29085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l="3879" t="29718"/>
          <a:stretch/>
        </p:blipFill>
        <p:spPr>
          <a:xfrm>
            <a:off x="1036594" y="4221088"/>
            <a:ext cx="2972400" cy="16300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9711431"/>
      </p:ext>
    </p:extLst>
  </p:cSld>
  <p:clrMapOvr>
    <a:masterClrMapping/>
  </p:clrMapOvr>
  <mc:AlternateContent xmlns:mc="http://schemas.openxmlformats.org/markup-compatibility/2006" xmlns:p14="http://schemas.microsoft.com/office/powerpoint/2010/main">
    <mc:Choice Requires="p14">
      <p:transition spd="slow" p14:dur="2000" advTm="5092"/>
    </mc:Choice>
    <mc:Fallback xmlns="">
      <p:transition spd="slow" advTm="5092"/>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1" y="0"/>
            <a:ext cx="9149379" cy="6858000"/>
          </a:xfrm>
          <a:prstGeom prst="rect">
            <a:avLst/>
          </a:prstGeom>
          <a:noFill/>
          <a:ln w="9525">
            <a:noFill/>
            <a:miter lim="800000"/>
            <a:headEnd/>
            <a:tailEnd/>
          </a:ln>
          <a:effectLst/>
        </p:spPr>
      </p:pic>
      <p:sp>
        <p:nvSpPr>
          <p:cNvPr id="2" name="Заголовок 1"/>
          <p:cNvSpPr>
            <a:spLocks noGrp="1"/>
          </p:cNvSpPr>
          <p:nvPr>
            <p:ph type="title"/>
          </p:nvPr>
        </p:nvSpPr>
        <p:spPr>
          <a:xfrm>
            <a:off x="928662" y="428604"/>
            <a:ext cx="7500990" cy="785818"/>
          </a:xfrm>
        </p:spPr>
        <p:txBody>
          <a:bodyPr>
            <a:noAutofit/>
          </a:bodyPr>
          <a:lstStyle/>
          <a:p>
            <a:pPr algn="ctr"/>
            <a:r>
              <a:rPr lang="ru-RU" sz="2400" b="1" dirty="0" smtClean="0">
                <a:latin typeface="Monotype Corsiva" pitchFamily="66" charset="0"/>
              </a:rPr>
              <a:t>Использование ИКТ на занятиях по ПДД</a:t>
            </a:r>
            <a:endParaRPr lang="ru-RU" sz="2400" b="1" dirty="0">
              <a:latin typeface="Monotype Corsiva" pitchFamily="66" charset="0"/>
            </a:endParaRPr>
          </a:p>
        </p:txBody>
      </p:sp>
      <p:sp>
        <p:nvSpPr>
          <p:cNvPr id="3" name="Объект 2"/>
          <p:cNvSpPr>
            <a:spLocks noGrp="1"/>
          </p:cNvSpPr>
          <p:nvPr>
            <p:ph sz="half" idx="2"/>
          </p:nvPr>
        </p:nvSpPr>
        <p:spPr>
          <a:xfrm>
            <a:off x="4427984" y="1484785"/>
            <a:ext cx="3528392" cy="4824536"/>
          </a:xfrm>
        </p:spPr>
        <p:txBody>
          <a:bodyPr>
            <a:normAutofit fontScale="62500" lnSpcReduction="20000"/>
          </a:bodyPr>
          <a:lstStyle/>
          <a:p>
            <a:pPr marL="0" indent="0" algn="just">
              <a:buNone/>
            </a:pPr>
            <a:r>
              <a:rPr lang="ru-RU" dirty="0">
                <a:latin typeface="Times New Roman" pitchFamily="18" charset="0"/>
                <a:cs typeface="Times New Roman" pitchFamily="18" charset="0"/>
              </a:rPr>
              <a:t>В непосредственно образовательной деятельности со своими детьми можно использовать мультимедийные презентации для ознакомления детей с правилами дорожного движения, где дети знакомятся с новыми знаниями, что наиболее эффективно будет использование знакомства с сигналами светофора в компьютерном изображении, чем “сухой” традиционный подход, где использовались иллюстрации. Ведь с помощью компьютерных технологий: графики и звука светофор “оживает”, он может сигналить, мигая разными огоньками, улыбаться и разговаривать, а также они помогают формировать психофизические процессы – память, внимание, восприятие, воображение.</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268760"/>
            <a:ext cx="2256876" cy="172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0071" y="2849564"/>
            <a:ext cx="2388442" cy="183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686" y="4681191"/>
            <a:ext cx="2267743" cy="17008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06795649"/>
      </p:ext>
    </p:extLst>
  </p:cSld>
  <p:clrMapOvr>
    <a:masterClrMapping/>
  </p:clrMapOvr>
  <mc:AlternateContent xmlns:mc="http://schemas.openxmlformats.org/markup-compatibility/2006" xmlns:p14="http://schemas.microsoft.com/office/powerpoint/2010/main">
    <mc:Choice Requires="p14">
      <p:transition spd="slow" p14:dur="2000" advTm="4753"/>
    </mc:Choice>
    <mc:Fallback xmlns="">
      <p:transition spd="slow" advTm="475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1" y="0"/>
            <a:ext cx="9149379" cy="6858000"/>
          </a:xfrm>
          <a:prstGeom prst="rect">
            <a:avLst/>
          </a:prstGeom>
          <a:noFill/>
          <a:ln w="9525">
            <a:noFill/>
            <a:miter lim="800000"/>
            <a:headEnd/>
            <a:tailEnd/>
          </a:ln>
          <a:effectLst/>
        </p:spPr>
      </p:pic>
      <p:sp>
        <p:nvSpPr>
          <p:cNvPr id="2" name="Заголовок 1"/>
          <p:cNvSpPr>
            <a:spLocks noGrp="1"/>
          </p:cNvSpPr>
          <p:nvPr>
            <p:ph type="title"/>
          </p:nvPr>
        </p:nvSpPr>
        <p:spPr>
          <a:xfrm>
            <a:off x="928662" y="428604"/>
            <a:ext cx="7500990" cy="500066"/>
          </a:xfrm>
        </p:spPr>
        <p:txBody>
          <a:bodyPr>
            <a:noAutofit/>
          </a:bodyPr>
          <a:lstStyle/>
          <a:p>
            <a:pPr algn="ctr"/>
            <a:r>
              <a:rPr lang="ru-RU" sz="3200" b="1" dirty="0" smtClean="0">
                <a:latin typeface="Monotype Corsiva" pitchFamily="66" charset="0"/>
              </a:rPr>
              <a:t>В гостях у Зебры</a:t>
            </a:r>
            <a:endParaRPr lang="ru-RU" sz="3200" b="1" dirty="0">
              <a:latin typeface="Monotype Corsiva" pitchFamily="66"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43608" y="1000108"/>
            <a:ext cx="3143240" cy="2357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41864" y="1000108"/>
            <a:ext cx="3048021" cy="22860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rotWithShape="1">
          <a:blip r:embed="rId5" cstate="print">
            <a:extLst>
              <a:ext uri="{28A0092B-C50C-407E-A947-70E740481C1C}">
                <a14:useLocalDpi xmlns:a14="http://schemas.microsoft.com/office/drawing/2010/main" val="0"/>
              </a:ext>
            </a:extLst>
          </a:blip>
          <a:srcRect l="20880" t="17351" b="8916"/>
          <a:stretch/>
        </p:blipFill>
        <p:spPr>
          <a:xfrm>
            <a:off x="2932370" y="3429000"/>
            <a:ext cx="3284635" cy="2295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5470303"/>
      </p:ext>
    </p:extLst>
  </p:cSld>
  <p:clrMapOvr>
    <a:masterClrMapping/>
  </p:clrMapOvr>
  <mc:AlternateContent xmlns:mc="http://schemas.openxmlformats.org/markup-compatibility/2006" xmlns:p14="http://schemas.microsoft.com/office/powerpoint/2010/main">
    <mc:Choice Requires="p14">
      <p:transition spd="slow" p14:dur="2000" advTm="4870"/>
    </mc:Choice>
    <mc:Fallback xmlns="">
      <p:transition spd="slow" advTm="487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1" y="0"/>
            <a:ext cx="9149379" cy="6858000"/>
          </a:xfrm>
          <a:prstGeom prst="rect">
            <a:avLst/>
          </a:prstGeom>
          <a:noFill/>
          <a:ln w="9525">
            <a:noFill/>
            <a:miter lim="800000"/>
            <a:headEnd/>
            <a:tailEnd/>
          </a:ln>
          <a:effectLst/>
        </p:spPr>
      </p:pic>
      <p:sp>
        <p:nvSpPr>
          <p:cNvPr id="2" name="Заголовок 1"/>
          <p:cNvSpPr>
            <a:spLocks noGrp="1"/>
          </p:cNvSpPr>
          <p:nvPr>
            <p:ph type="title"/>
          </p:nvPr>
        </p:nvSpPr>
        <p:spPr>
          <a:xfrm>
            <a:off x="928662" y="428604"/>
            <a:ext cx="7500990" cy="500066"/>
          </a:xfrm>
        </p:spPr>
        <p:txBody>
          <a:bodyPr>
            <a:noAutofit/>
          </a:bodyPr>
          <a:lstStyle/>
          <a:p>
            <a:pPr algn="ctr"/>
            <a:r>
              <a:rPr lang="ru-RU" sz="3200" b="1" dirty="0" smtClean="0"/>
              <a:t>Мы знаем ПДД!</a:t>
            </a:r>
            <a:endParaRPr lang="ru-RU" sz="3200" b="1"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87624" y="960609"/>
            <a:ext cx="3143240" cy="2357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41864" y="1000108"/>
            <a:ext cx="3048021" cy="22860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828" y="3573016"/>
            <a:ext cx="3592832" cy="2663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4450" y="3573016"/>
            <a:ext cx="3600400" cy="26670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5075"/>
    </mc:Choice>
    <mc:Fallback xmlns="">
      <p:transition spd="slow" advTm="507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email"/>
          <a:srcRect/>
          <a:stretch>
            <a:fillRect/>
          </a:stretch>
        </p:blipFill>
        <p:spPr bwMode="auto">
          <a:xfrm>
            <a:off x="-1" y="0"/>
            <a:ext cx="9149379" cy="6858000"/>
          </a:xfrm>
          <a:prstGeom prst="rect">
            <a:avLst/>
          </a:prstGeom>
          <a:noFill/>
          <a:ln w="9525">
            <a:noFill/>
            <a:miter lim="800000"/>
            <a:headEnd/>
            <a:tailEnd/>
          </a:ln>
          <a:effectLst/>
        </p:spPr>
      </p:pic>
      <p:sp>
        <p:nvSpPr>
          <p:cNvPr id="5" name="Объект 4"/>
          <p:cNvSpPr>
            <a:spLocks noGrp="1"/>
          </p:cNvSpPr>
          <p:nvPr>
            <p:ph sz="half" idx="2"/>
          </p:nvPr>
        </p:nvSpPr>
        <p:spPr>
          <a:xfrm>
            <a:off x="4499992" y="692696"/>
            <a:ext cx="3744416" cy="5688631"/>
          </a:xfrm>
        </p:spPr>
        <p:txBody>
          <a:bodyPr>
            <a:normAutofit fontScale="70000" lnSpcReduction="20000"/>
          </a:bodyPr>
          <a:lstStyle/>
          <a:p>
            <a:pPr marL="0" indent="0" algn="just">
              <a:buNone/>
            </a:pPr>
            <a:r>
              <a:rPr lang="ru-RU" b="1" dirty="0">
                <a:latin typeface="Monotype Corsiva" pitchFamily="66" charset="0"/>
              </a:rPr>
              <a:t>Знакомство дошкольников с правилами дорожного движения и воспитание у детей </a:t>
            </a:r>
            <a:r>
              <a:rPr lang="ru-RU" b="1" dirty="0" smtClean="0">
                <a:latin typeface="Monotype Corsiva" pitchFamily="66" charset="0"/>
              </a:rPr>
              <a:t>безопасного поведения </a:t>
            </a:r>
            <a:r>
              <a:rPr lang="ru-RU" b="1" dirty="0">
                <a:latin typeface="Monotype Corsiva" pitchFamily="66" charset="0"/>
              </a:rPr>
              <a:t>на улицах  </a:t>
            </a:r>
            <a:r>
              <a:rPr lang="ru-RU" b="1" dirty="0" smtClean="0">
                <a:latin typeface="Monotype Corsiva" pitchFamily="66" charset="0"/>
              </a:rPr>
              <a:t>нашего поселка  </a:t>
            </a:r>
            <a:r>
              <a:rPr lang="ru-RU" b="1" dirty="0">
                <a:latin typeface="Monotype Corsiva" pitchFamily="66" charset="0"/>
              </a:rPr>
              <a:t>- одни из важнейших задач дошкольного образовательного</a:t>
            </a:r>
          </a:p>
          <a:p>
            <a:pPr marL="0" indent="0" algn="just">
              <a:buNone/>
            </a:pPr>
            <a:r>
              <a:rPr lang="ru-RU" b="1" dirty="0">
                <a:latin typeface="Monotype Corsiva" pitchFamily="66" charset="0"/>
              </a:rPr>
              <a:t>учреждения. Для реализации этих задач требуется создание условий по формированию </a:t>
            </a:r>
            <a:r>
              <a:rPr lang="ru-RU" b="1" dirty="0" smtClean="0">
                <a:latin typeface="Monotype Corsiva" pitchFamily="66" charset="0"/>
              </a:rPr>
              <a:t>у дошкольников </a:t>
            </a:r>
            <a:r>
              <a:rPr lang="ru-RU" b="1" dirty="0">
                <a:latin typeface="Monotype Corsiva" pitchFamily="66" charset="0"/>
              </a:rPr>
              <a:t>и их родителей устойчивых навыков безопасного поведения на улицах и дорогах.</a:t>
            </a:r>
          </a:p>
          <a:p>
            <a:pPr marL="0" indent="0" algn="just">
              <a:buNone/>
            </a:pPr>
            <a:r>
              <a:rPr lang="ru-RU" b="1" dirty="0">
                <a:latin typeface="Monotype Corsiva" pitchFamily="66" charset="0"/>
              </a:rPr>
              <a:t>В нашем детском саду  </a:t>
            </a:r>
            <a:r>
              <a:rPr lang="ru-RU" b="1" dirty="0" smtClean="0">
                <a:latin typeface="Monotype Corsiva" pitchFamily="66" charset="0"/>
              </a:rPr>
              <a:t>созданы </a:t>
            </a:r>
            <a:r>
              <a:rPr lang="ru-RU" b="1" dirty="0">
                <a:latin typeface="Monotype Corsiva" pitchFamily="66" charset="0"/>
              </a:rPr>
              <a:t>хорошие условия для реализации </a:t>
            </a:r>
            <a:r>
              <a:rPr lang="ru-RU" b="1" dirty="0" smtClean="0">
                <a:latin typeface="Monotype Corsiva" pitchFamily="66" charset="0"/>
              </a:rPr>
              <a:t>этих задач</a:t>
            </a:r>
            <a:r>
              <a:rPr lang="ru-RU" b="1" dirty="0">
                <a:latin typeface="Monotype Corsiva" pitchFamily="66" charset="0"/>
              </a:rPr>
              <a:t>. Предметно-развивающая среда по ознакомлению с ПДД включает в себя: </a:t>
            </a:r>
            <a:r>
              <a:rPr lang="ru-RU" b="1" dirty="0" smtClean="0">
                <a:latin typeface="Monotype Corsiva" pitchFamily="66" charset="0"/>
              </a:rPr>
              <a:t> наглядно-иллюстрационный материал</a:t>
            </a:r>
            <a:r>
              <a:rPr lang="ru-RU" b="1" dirty="0" smtClean="0">
                <a:latin typeface="Monotype Corsiva" pitchFamily="66" charset="0"/>
              </a:rPr>
              <a:t>, обучающие  </a:t>
            </a:r>
            <a:r>
              <a:rPr lang="ru-RU" b="1" dirty="0" smtClean="0">
                <a:latin typeface="Monotype Corsiva" pitchFamily="66" charset="0"/>
              </a:rPr>
              <a:t>плакаты, дидактические игры, схема «Дом-детский сад-дом</a:t>
            </a:r>
            <a:r>
              <a:rPr lang="ru-RU" b="1" dirty="0" smtClean="0">
                <a:latin typeface="Monotype Corsiva" pitchFamily="66" charset="0"/>
              </a:rPr>
              <a:t>», картотека </a:t>
            </a:r>
            <a:r>
              <a:rPr lang="ru-RU" b="1" dirty="0" smtClean="0">
                <a:latin typeface="Monotype Corsiva" pitchFamily="66" charset="0"/>
              </a:rPr>
              <a:t>игр, </a:t>
            </a:r>
            <a:r>
              <a:rPr lang="ru-RU" b="1" dirty="0" smtClean="0">
                <a:latin typeface="Monotype Corsiva" pitchFamily="66" charset="0"/>
              </a:rPr>
              <a:t>загадок, </a:t>
            </a:r>
            <a:r>
              <a:rPr lang="ru-RU" b="1" dirty="0" err="1" smtClean="0">
                <a:latin typeface="Monotype Corsiva" pitchFamily="66" charset="0"/>
              </a:rPr>
              <a:t>лэпбуки</a:t>
            </a:r>
            <a:r>
              <a:rPr lang="ru-RU" b="1" dirty="0" smtClean="0">
                <a:latin typeface="Monotype Corsiva" pitchFamily="66" charset="0"/>
              </a:rPr>
              <a:t>, папки</a:t>
            </a:r>
            <a:r>
              <a:rPr lang="ru-RU" b="1" dirty="0" smtClean="0">
                <a:latin typeface="Monotype Corsiva" pitchFamily="66" charset="0"/>
              </a:rPr>
              <a:t>- </a:t>
            </a:r>
            <a:r>
              <a:rPr lang="ru-RU" b="1" dirty="0" smtClean="0">
                <a:latin typeface="Monotype Corsiva" pitchFamily="66" charset="0"/>
              </a:rPr>
              <a:t>передвижки, викторины, макеты </a:t>
            </a:r>
            <a:r>
              <a:rPr lang="ru-RU" b="1" dirty="0" smtClean="0">
                <a:latin typeface="Monotype Corsiva" pitchFamily="66" charset="0"/>
              </a:rPr>
              <a:t>дороги, светофоров, наборы карточек, наборы дорожных знаков, атрибуты для  сюжетно-ролевых </a:t>
            </a:r>
            <a:r>
              <a:rPr lang="ru-RU" b="1" dirty="0" smtClean="0">
                <a:latin typeface="Monotype Corsiva" pitchFamily="66" charset="0"/>
              </a:rPr>
              <a:t>игр и т.д.</a:t>
            </a:r>
            <a:endParaRPr lang="ru-RU" b="1" dirty="0">
              <a:latin typeface="Monotype Corsiva" pitchFamily="66"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9725" y="2483895"/>
            <a:ext cx="2520280" cy="1890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572" y="476672"/>
            <a:ext cx="2622199" cy="1944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97308">
            <a:off x="323528" y="4034614"/>
            <a:ext cx="4724400"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4958"/>
    </mc:Choice>
    <mc:Fallback xmlns="">
      <p:transition spd="slow" advTm="495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1" y="0"/>
            <a:ext cx="9149379" cy="6858000"/>
          </a:xfrm>
          <a:prstGeom prst="rect">
            <a:avLst/>
          </a:prstGeom>
          <a:noFill/>
          <a:ln w="9525">
            <a:noFill/>
            <a:miter lim="800000"/>
            <a:headEnd/>
            <a:tailEnd/>
          </a:ln>
          <a:effectLst/>
        </p:spPr>
      </p:pic>
      <p:sp>
        <p:nvSpPr>
          <p:cNvPr id="2" name="Заголовок 1"/>
          <p:cNvSpPr>
            <a:spLocks noGrp="1"/>
          </p:cNvSpPr>
          <p:nvPr>
            <p:ph type="title"/>
          </p:nvPr>
        </p:nvSpPr>
        <p:spPr>
          <a:xfrm>
            <a:off x="1619672" y="704088"/>
            <a:ext cx="6048672" cy="1572784"/>
          </a:xfrm>
        </p:spPr>
        <p:txBody>
          <a:bodyPr>
            <a:normAutofit/>
          </a:bodyPr>
          <a:lstStyle/>
          <a:p>
            <a:pPr algn="ctr"/>
            <a:r>
              <a:rPr lang="ru-RU" b="1" dirty="0" smtClean="0">
                <a:solidFill>
                  <a:srgbClr val="FF0000"/>
                </a:solidFill>
                <a:latin typeface="Monotype Corsiva" pitchFamily="66" charset="0"/>
              </a:rPr>
              <a:t>СПАСИБО ЗА ВНИМАНИЕ!!!</a:t>
            </a:r>
            <a:endParaRPr lang="ru-RU" b="1" dirty="0">
              <a:solidFill>
                <a:srgbClr val="FF0000"/>
              </a:solidFill>
              <a:latin typeface="Monotype Corsiva" pitchFamily="66" charset="0"/>
            </a:endParaRP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32040" y="3933056"/>
            <a:ext cx="2966639" cy="219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2153677"/>
            <a:ext cx="3317429" cy="249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9708903"/>
      </p:ext>
    </p:extLst>
  </p:cSld>
  <p:clrMapOvr>
    <a:masterClrMapping/>
  </p:clrMapOvr>
  <mc:AlternateContent xmlns:mc="http://schemas.openxmlformats.org/markup-compatibility/2006" xmlns:p14="http://schemas.microsoft.com/office/powerpoint/2010/main">
    <mc:Choice Requires="p14">
      <p:transition spd="slow" p14:dur="2000" advTm="4943"/>
    </mc:Choice>
    <mc:Fallback xmlns="">
      <p:transition spd="slow" advTm="4943"/>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email"/>
          <a:srcRect/>
          <a:stretch>
            <a:fillRect/>
          </a:stretch>
        </p:blipFill>
        <p:spPr bwMode="auto">
          <a:xfrm>
            <a:off x="0" y="0"/>
            <a:ext cx="9149379" cy="7002016"/>
          </a:xfrm>
          <a:prstGeom prst="rect">
            <a:avLst/>
          </a:prstGeom>
          <a:noFill/>
          <a:ln w="9525">
            <a:noFill/>
            <a:miter lim="800000"/>
            <a:headEnd/>
            <a:tailEnd/>
          </a:ln>
          <a:effectLst/>
        </p:spPr>
      </p:pic>
      <p:pic>
        <p:nvPicPr>
          <p:cNvPr id="5" name="Объект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194520" y="1065470"/>
            <a:ext cx="3169533" cy="2350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9560" t="10285" r="8403" b="19275"/>
          <a:stretch/>
        </p:blipFill>
        <p:spPr>
          <a:xfrm>
            <a:off x="1106130" y="3933056"/>
            <a:ext cx="3346315" cy="21303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p:cNvPicPr>
            <a:picLocks noChangeAspect="1"/>
          </p:cNvPicPr>
          <p:nvPr/>
        </p:nvPicPr>
        <p:blipFill rotWithShape="1">
          <a:blip r:embed="rId6" cstate="print">
            <a:extLst>
              <a:ext uri="{28A0092B-C50C-407E-A947-70E740481C1C}">
                <a14:useLocalDpi xmlns:a14="http://schemas.microsoft.com/office/drawing/2010/main" val="0"/>
              </a:ext>
            </a:extLst>
          </a:blip>
          <a:srcRect l="5453" t="18302" r="6716"/>
          <a:stretch/>
        </p:blipFill>
        <p:spPr>
          <a:xfrm>
            <a:off x="5004048" y="1196752"/>
            <a:ext cx="2992192" cy="2087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1930" y="3755569"/>
            <a:ext cx="3640137"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245262"/>
      </p:ext>
    </p:extLst>
  </p:cSld>
  <p:clrMapOvr>
    <a:masterClrMapping/>
  </p:clrMapOvr>
  <mc:AlternateContent xmlns:mc="http://schemas.openxmlformats.org/markup-compatibility/2006" xmlns:p14="http://schemas.microsoft.com/office/powerpoint/2010/main">
    <mc:Choice Requires="p14">
      <p:transition spd="slow" p14:dur="2000" advTm="4957"/>
    </mc:Choice>
    <mc:Fallback xmlns="">
      <p:transition spd="slow" advTm="495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0" y="18757"/>
            <a:ext cx="9149379" cy="6858000"/>
          </a:xfrm>
          <a:prstGeom prst="rect">
            <a:avLst/>
          </a:prstGeom>
          <a:noFill/>
          <a:ln w="9525">
            <a:noFill/>
            <a:miter lim="800000"/>
            <a:headEnd/>
            <a:tailEnd/>
          </a:ln>
          <a:effectLst/>
        </p:spPr>
      </p:pic>
      <p:sp>
        <p:nvSpPr>
          <p:cNvPr id="2" name="Заголовок 1"/>
          <p:cNvSpPr>
            <a:spLocks noGrp="1"/>
          </p:cNvSpPr>
          <p:nvPr>
            <p:ph type="title"/>
          </p:nvPr>
        </p:nvSpPr>
        <p:spPr>
          <a:xfrm>
            <a:off x="3203848" y="599424"/>
            <a:ext cx="5225803" cy="614998"/>
          </a:xfrm>
        </p:spPr>
        <p:txBody>
          <a:bodyPr>
            <a:noAutofit/>
          </a:bodyPr>
          <a:lstStyle/>
          <a:p>
            <a:pPr algn="ctr"/>
            <a:r>
              <a:rPr lang="ru-RU" sz="3200" b="1" dirty="0" smtClean="0">
                <a:latin typeface="Monotype Corsiva" pitchFamily="66" charset="0"/>
              </a:rPr>
              <a:t>«</a:t>
            </a:r>
            <a:r>
              <a:rPr lang="ru-RU" sz="3200" b="1" dirty="0" smtClean="0">
                <a:solidFill>
                  <a:srgbClr val="FF0000"/>
                </a:solidFill>
                <a:latin typeface="Monotype Corsiva" pitchFamily="66" charset="0"/>
              </a:rPr>
              <a:t>Дом-детский сад-дом»</a:t>
            </a:r>
            <a:endParaRPr lang="ru-RU" sz="3200" b="1" dirty="0">
              <a:solidFill>
                <a:srgbClr val="FF0000"/>
              </a:solidFill>
              <a:latin typeface="Monotype Corsiva" pitchFamily="66" charset="0"/>
            </a:endParaRPr>
          </a:p>
        </p:txBody>
      </p:sp>
      <p:sp>
        <p:nvSpPr>
          <p:cNvPr id="3" name="Объект 2"/>
          <p:cNvSpPr>
            <a:spLocks noGrp="1"/>
          </p:cNvSpPr>
          <p:nvPr>
            <p:ph sz="half" idx="1"/>
          </p:nvPr>
        </p:nvSpPr>
        <p:spPr>
          <a:xfrm>
            <a:off x="4574688" y="1124744"/>
            <a:ext cx="3525704" cy="4896544"/>
          </a:xfrm>
        </p:spPr>
        <p:txBody>
          <a:bodyPr>
            <a:normAutofit fontScale="25000" lnSpcReduction="20000"/>
          </a:bodyPr>
          <a:lstStyle/>
          <a:p>
            <a:pPr marL="0" indent="0">
              <a:buNone/>
            </a:pPr>
            <a:r>
              <a:rPr lang="ru-RU" sz="5600" b="1" dirty="0">
                <a:latin typeface="Times New Roman" pitchFamily="18" charset="0"/>
                <a:cs typeface="Times New Roman" pitchFamily="18" charset="0"/>
              </a:rPr>
              <a:t>1. Маршрут движения </a:t>
            </a:r>
            <a:r>
              <a:rPr lang="ru-RU" sz="5600" b="1" dirty="0" smtClean="0">
                <a:latin typeface="Times New Roman" pitchFamily="18" charset="0"/>
                <a:cs typeface="Times New Roman" pitchFamily="18" charset="0"/>
              </a:rPr>
              <a:t>дошкольника «Дом </a:t>
            </a:r>
            <a:r>
              <a:rPr lang="ru-RU" sz="5600" b="1" dirty="0">
                <a:latin typeface="Times New Roman" pitchFamily="18" charset="0"/>
                <a:cs typeface="Times New Roman" pitchFamily="18" charset="0"/>
              </a:rPr>
              <a:t>— Детский сад — Дом»  - это документ, в котором сочетается схема и описание рекомендуемого пути движения из дома в детский сад и обратно</a:t>
            </a:r>
            <a:r>
              <a:rPr lang="ru-RU" sz="5600" b="1" dirty="0" smtClean="0">
                <a:latin typeface="Times New Roman" pitchFamily="18" charset="0"/>
                <a:cs typeface="Times New Roman" pitchFamily="18" charset="0"/>
              </a:rPr>
              <a:t>.</a:t>
            </a:r>
            <a:endParaRPr lang="ru-RU" sz="5600" b="1" dirty="0">
              <a:latin typeface="Times New Roman" pitchFamily="18" charset="0"/>
              <a:cs typeface="Times New Roman" pitchFamily="18" charset="0"/>
            </a:endParaRPr>
          </a:p>
          <a:p>
            <a:pPr marL="0" indent="0">
              <a:buNone/>
            </a:pPr>
            <a:r>
              <a:rPr lang="ru-RU" sz="5600" b="1" dirty="0">
                <a:latin typeface="Times New Roman" pitchFamily="18" charset="0"/>
                <a:cs typeface="Times New Roman" pitchFamily="18" charset="0"/>
              </a:rPr>
              <a:t>2. Маршрут «Дом — Детский сад — Дом» разрабатывается </a:t>
            </a:r>
            <a:r>
              <a:rPr lang="ru-RU" sz="5600" b="1" dirty="0" smtClean="0">
                <a:latin typeface="Times New Roman" pitchFamily="18" charset="0"/>
                <a:cs typeface="Times New Roman" pitchFamily="18" charset="0"/>
              </a:rPr>
              <a:t>воспитателями, родителями </a:t>
            </a:r>
            <a:r>
              <a:rPr lang="ru-RU" sz="5600" b="1" dirty="0">
                <a:latin typeface="Times New Roman" pitchFamily="18" charset="0"/>
                <a:cs typeface="Times New Roman" pitchFamily="18" charset="0"/>
              </a:rPr>
              <a:t>с участием </a:t>
            </a:r>
            <a:r>
              <a:rPr lang="ru-RU" sz="5600" b="1" dirty="0" smtClean="0">
                <a:latin typeface="Times New Roman" pitchFamily="18" charset="0"/>
                <a:cs typeface="Times New Roman" pitchFamily="18" charset="0"/>
              </a:rPr>
              <a:t>воспитанников.</a:t>
            </a:r>
            <a:endParaRPr lang="ru-RU" sz="5600" b="1" dirty="0">
              <a:latin typeface="Times New Roman" pitchFamily="18" charset="0"/>
              <a:cs typeface="Times New Roman" pitchFamily="18" charset="0"/>
            </a:endParaRPr>
          </a:p>
          <a:p>
            <a:pPr marL="0" indent="0">
              <a:buNone/>
            </a:pPr>
            <a:r>
              <a:rPr lang="ru-RU" sz="5600" b="1" dirty="0">
                <a:latin typeface="Times New Roman" pitchFamily="18" charset="0"/>
                <a:cs typeface="Times New Roman" pitchFamily="18" charset="0"/>
              </a:rPr>
              <a:t>3. Цель маршрута «Дом — Детский сад — Дом</a:t>
            </a:r>
            <a:r>
              <a:rPr lang="ru-RU" sz="5600" b="1" dirty="0" smtClean="0">
                <a:latin typeface="Times New Roman" pitchFamily="18" charset="0"/>
                <a:cs typeface="Times New Roman" pitchFamily="18" charset="0"/>
              </a:rPr>
              <a:t>»:</a:t>
            </a:r>
            <a:endParaRPr lang="ru-RU" sz="5600" b="1" dirty="0">
              <a:latin typeface="Times New Roman" pitchFamily="18" charset="0"/>
              <a:cs typeface="Times New Roman" pitchFamily="18" charset="0"/>
            </a:endParaRPr>
          </a:p>
          <a:p>
            <a:pPr marL="0" indent="0">
              <a:buNone/>
            </a:pPr>
            <a:r>
              <a:rPr lang="ru-RU" sz="5600" b="1" dirty="0">
                <a:latin typeface="Times New Roman" pitchFamily="18" charset="0"/>
                <a:cs typeface="Times New Roman" pitchFamily="18" charset="0"/>
              </a:rPr>
              <a:t>а) повысить безопасность движения воспитанника в детский сад и обратно</a:t>
            </a:r>
            <a:r>
              <a:rPr lang="ru-RU" sz="5600" b="1" dirty="0" smtClean="0">
                <a:latin typeface="Times New Roman" pitchFamily="18" charset="0"/>
                <a:cs typeface="Times New Roman" pitchFamily="18" charset="0"/>
              </a:rPr>
              <a:t>;</a:t>
            </a:r>
            <a:endParaRPr lang="ru-RU" sz="5600" b="1" dirty="0">
              <a:latin typeface="Times New Roman" pitchFamily="18" charset="0"/>
              <a:cs typeface="Times New Roman" pitchFamily="18" charset="0"/>
            </a:endParaRPr>
          </a:p>
          <a:p>
            <a:pPr marL="0" indent="0">
              <a:buNone/>
            </a:pPr>
            <a:r>
              <a:rPr lang="ru-RU" sz="5600" b="1" dirty="0">
                <a:latin typeface="Times New Roman" pitchFamily="18" charset="0"/>
                <a:cs typeface="Times New Roman" pitchFamily="18" charset="0"/>
              </a:rPr>
              <a:t>б) умение ориентироваться в дорожных ситуациях на пути движения в детский сад и из детского сада</a:t>
            </a:r>
            <a:r>
              <a:rPr lang="ru-RU" sz="5600" b="1" dirty="0" smtClean="0">
                <a:latin typeface="Times New Roman" pitchFamily="18" charset="0"/>
                <a:cs typeface="Times New Roman" pitchFamily="18" charset="0"/>
              </a:rPr>
              <a:t>;</a:t>
            </a:r>
            <a:endParaRPr lang="ru-RU" sz="5600" b="1" dirty="0">
              <a:latin typeface="Times New Roman" pitchFamily="18" charset="0"/>
              <a:cs typeface="Times New Roman" pitchFamily="18" charset="0"/>
            </a:endParaRPr>
          </a:p>
          <a:p>
            <a:pPr marL="0" indent="0">
              <a:buNone/>
            </a:pPr>
            <a:r>
              <a:rPr lang="ru-RU" sz="5600" b="1" dirty="0">
                <a:latin typeface="Times New Roman" pitchFamily="18" charset="0"/>
                <a:cs typeface="Times New Roman" pitchFamily="18" charset="0"/>
              </a:rPr>
              <a:t>4. Маршрут в детский сад должен быть не обязательно самым коротким, не обязательно самым быстрым, но обязательно - самым безопасным для воспитанника</a:t>
            </a:r>
            <a:r>
              <a:rPr lang="ru-RU" sz="5600" b="1" dirty="0" smtClean="0">
                <a:latin typeface="Times New Roman" pitchFamily="18" charset="0"/>
                <a:cs typeface="Times New Roman" pitchFamily="18" charset="0"/>
              </a:rPr>
              <a:t>.</a:t>
            </a:r>
            <a:endParaRPr lang="ru-RU" sz="5600" b="1" dirty="0">
              <a:latin typeface="Times New Roman" pitchFamily="18" charset="0"/>
              <a:cs typeface="Times New Roman" pitchFamily="18" charset="0"/>
            </a:endParaRPr>
          </a:p>
          <a:p>
            <a:pPr marL="0" indent="0">
              <a:buNone/>
            </a:pPr>
            <a:r>
              <a:rPr lang="ru-RU" sz="5600" b="1" dirty="0">
                <a:latin typeface="Times New Roman" pitchFamily="18" charset="0"/>
                <a:cs typeface="Times New Roman" pitchFamily="18" charset="0"/>
              </a:rPr>
              <a:t>5. Работать с ребенком над выработкой навыков безопасности необходимо регулярно, для формирования у них устойчивых рефлексов в соблюдении основных правил дорожной безопасности.</a:t>
            </a:r>
          </a:p>
          <a:p>
            <a:pPr marL="0" indent="0">
              <a:buNone/>
            </a:pPr>
            <a:endParaRPr lang="ru-RU" dirty="0"/>
          </a:p>
          <a:p>
            <a:pPr marL="0" indent="0">
              <a:buNone/>
            </a:pP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897" y="3933056"/>
            <a:ext cx="1922039" cy="2592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2930" t="38699" r="30384" b="4316"/>
          <a:stretch/>
        </p:blipFill>
        <p:spPr>
          <a:xfrm>
            <a:off x="574904" y="332656"/>
            <a:ext cx="2959627" cy="1896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0268" y="2348881"/>
            <a:ext cx="2262562" cy="2448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63880"/>
      </p:ext>
    </p:extLst>
  </p:cSld>
  <p:clrMapOvr>
    <a:masterClrMapping/>
  </p:clrMapOvr>
  <mc:AlternateContent xmlns:mc="http://schemas.openxmlformats.org/markup-compatibility/2006" xmlns:p14="http://schemas.microsoft.com/office/powerpoint/2010/main">
    <mc:Choice Requires="p14">
      <p:transition spd="slow" p14:dur="2000" advTm="5760"/>
    </mc:Choice>
    <mc:Fallback xmlns="">
      <p:transition spd="slow" advTm="576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0" y="0"/>
            <a:ext cx="9149379" cy="6858000"/>
          </a:xfrm>
          <a:prstGeom prst="rect">
            <a:avLst/>
          </a:prstGeom>
          <a:noFill/>
          <a:ln w="9525">
            <a:noFill/>
            <a:miter lim="800000"/>
            <a:headEnd/>
            <a:tailEnd/>
          </a:ln>
          <a:effectLst/>
        </p:spPr>
      </p:pic>
      <p:sp>
        <p:nvSpPr>
          <p:cNvPr id="2" name="Заголовок 1"/>
          <p:cNvSpPr>
            <a:spLocks noGrp="1"/>
          </p:cNvSpPr>
          <p:nvPr>
            <p:ph type="title"/>
          </p:nvPr>
        </p:nvSpPr>
        <p:spPr>
          <a:xfrm>
            <a:off x="3491880" y="404664"/>
            <a:ext cx="4937772" cy="809758"/>
          </a:xfrm>
        </p:spPr>
        <p:txBody>
          <a:bodyPr>
            <a:noAutofit/>
          </a:bodyPr>
          <a:lstStyle/>
          <a:p>
            <a:pPr algn="ctr"/>
            <a:r>
              <a:rPr lang="ru-RU" sz="2400" b="1" dirty="0" smtClean="0">
                <a:latin typeface="Monotype Corsiva" pitchFamily="66" charset="0"/>
              </a:rPr>
              <a:t>Уголки в группах </a:t>
            </a:r>
            <a:endParaRPr lang="ru-RU" sz="2400" b="1" dirty="0">
              <a:latin typeface="Monotype Corsiva" pitchFamily="66" charset="0"/>
            </a:endParaRPr>
          </a:p>
        </p:txBody>
      </p:sp>
      <p:sp>
        <p:nvSpPr>
          <p:cNvPr id="5" name="Объект 4"/>
          <p:cNvSpPr>
            <a:spLocks noGrp="1"/>
          </p:cNvSpPr>
          <p:nvPr>
            <p:ph sz="half" idx="2"/>
          </p:nvPr>
        </p:nvSpPr>
        <p:spPr>
          <a:xfrm>
            <a:off x="1043608" y="1268761"/>
            <a:ext cx="7128792" cy="1944215"/>
          </a:xfrm>
        </p:spPr>
        <p:txBody>
          <a:bodyPr>
            <a:normAutofit fontScale="70000" lnSpcReduction="20000"/>
          </a:bodyPr>
          <a:lstStyle/>
          <a:p>
            <a:pPr marL="0" indent="0" algn="just">
              <a:buNone/>
            </a:pPr>
            <a:r>
              <a:rPr lang="ru-RU" b="1" dirty="0">
                <a:latin typeface="Monotype Corsiva" pitchFamily="66" charset="0"/>
              </a:rPr>
              <a:t>В уголках по ПДД дети играют, а заодно получают знания о том, что на улицах есть дома,  тротуары, улица. Во время игры с машинами они замечают, что машины бывают легковые и грузовые, усваивают правила поведения в транспорте, при переходе дороги, на тротуаре, знакомятся с сигналами светофора. Также в уголке ПДД методического кабинета дети видят перекресток, знакомятся с разметкой "зебра", "разделительная линия", узнают понятия одностороннего и двустороннего движения.</a:t>
            </a: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9604" b="20466"/>
          <a:stretch/>
        </p:blipFill>
        <p:spPr>
          <a:xfrm>
            <a:off x="2699792" y="2852936"/>
            <a:ext cx="3264363" cy="17120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7" y="4221088"/>
            <a:ext cx="2843807" cy="2132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2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3169112"/>
            <a:ext cx="1739624" cy="3079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43200"/>
      </p:ext>
    </p:extLst>
  </p:cSld>
  <p:clrMapOvr>
    <a:masterClrMapping/>
  </p:clrMapOvr>
  <mc:AlternateContent xmlns:mc="http://schemas.openxmlformats.org/markup-compatibility/2006" xmlns:p14="http://schemas.microsoft.com/office/powerpoint/2010/main">
    <mc:Choice Requires="p14">
      <p:transition spd="slow" p14:dur="2000" advTm="4959"/>
    </mc:Choice>
    <mc:Fallback xmlns="">
      <p:transition spd="slow" advTm="495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0" y="0"/>
            <a:ext cx="9149379" cy="6858000"/>
          </a:xfrm>
          <a:prstGeom prst="rect">
            <a:avLst/>
          </a:prstGeom>
          <a:noFill/>
          <a:ln w="9525">
            <a:noFill/>
            <a:miter lim="800000"/>
            <a:headEnd/>
            <a:tailEnd/>
          </a:ln>
          <a:effectLst/>
        </p:spPr>
      </p:pic>
      <p:sp>
        <p:nvSpPr>
          <p:cNvPr id="2" name="Заголовок 1"/>
          <p:cNvSpPr>
            <a:spLocks noGrp="1"/>
          </p:cNvSpPr>
          <p:nvPr>
            <p:ph type="title"/>
          </p:nvPr>
        </p:nvSpPr>
        <p:spPr>
          <a:xfrm>
            <a:off x="928662" y="428604"/>
            <a:ext cx="7500990" cy="785818"/>
          </a:xfrm>
        </p:spPr>
        <p:txBody>
          <a:bodyPr>
            <a:noAutofit/>
          </a:bodyPr>
          <a:lstStyle/>
          <a:p>
            <a:pPr algn="ctr"/>
            <a:r>
              <a:rPr lang="ru-RU" sz="2400" b="1" dirty="0" smtClean="0">
                <a:latin typeface="Monotype Corsiva" pitchFamily="66" charset="0"/>
              </a:rPr>
              <a:t>Правила дорожного движения</a:t>
            </a:r>
            <a:br>
              <a:rPr lang="ru-RU" sz="2400" b="1" dirty="0" smtClean="0">
                <a:latin typeface="Monotype Corsiva" pitchFamily="66" charset="0"/>
              </a:rPr>
            </a:br>
            <a:r>
              <a:rPr lang="ru-RU" sz="2400" b="1" dirty="0" smtClean="0">
                <a:latin typeface="Monotype Corsiva" pitchFamily="66" charset="0"/>
              </a:rPr>
              <a:t>Всем нужны без исключения!</a:t>
            </a:r>
            <a:endParaRPr lang="ru-RU" sz="2400" b="1" dirty="0">
              <a:latin typeface="Monotype Corsiva" pitchFamily="66"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4382" y="3212976"/>
            <a:ext cx="2376264" cy="1782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21083573">
            <a:off x="723145" y="906799"/>
            <a:ext cx="2264783" cy="1698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3113" y="1918772"/>
            <a:ext cx="2696959" cy="169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220072" y="1340767"/>
            <a:ext cx="3024336" cy="5078313"/>
          </a:xfrm>
          <a:prstGeom prst="rect">
            <a:avLst/>
          </a:prstGeom>
        </p:spPr>
        <p:txBody>
          <a:bodyPr wrap="square">
            <a:spAutoFit/>
          </a:bodyPr>
          <a:lstStyle/>
          <a:p>
            <a:r>
              <a:rPr lang="ru-RU" dirty="0" smtClean="0">
                <a:latin typeface="Monotype Corsiva" pitchFamily="66" charset="0"/>
              </a:rPr>
              <a:t>Дидактические </a:t>
            </a:r>
            <a:r>
              <a:rPr lang="ru-RU" dirty="0">
                <a:latin typeface="Monotype Corsiva" pitchFamily="66" charset="0"/>
              </a:rPr>
              <a:t>игры: «Светофор», «Поставь дорожный знак», «Теремок», «Угадай, какой знак», «Виды перекрестков», «Наша улица», «Улица поселка», «Мы – водители», «Подумай – отгадай», «Угадай транспорт» -настольно – печатные: «Летит, плывет, едет», «Дорожные знаки», «Дорожная азбука», «За рулем», «Красный, желтый, зеленый» -сюжетно – ролевые: «Пешеходы», «Пассажиры», «Службы спасения» -подвижные игры: «Цветные автомобили», «Машины», «Воробушки и автомобиль»</a:t>
            </a:r>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8735" r="17246"/>
          <a:stretch/>
        </p:blipFill>
        <p:spPr bwMode="auto">
          <a:xfrm>
            <a:off x="2517004" y="4437112"/>
            <a:ext cx="2848297" cy="2097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68941"/>
      </p:ext>
    </p:extLst>
  </p:cSld>
  <p:clrMapOvr>
    <a:masterClrMapping/>
  </p:clrMapOvr>
  <mc:AlternateContent xmlns:mc="http://schemas.openxmlformats.org/markup-compatibility/2006" xmlns:p14="http://schemas.microsoft.com/office/powerpoint/2010/main">
    <mc:Choice Requires="p14">
      <p:transition spd="slow" p14:dur="2000" advTm="4451"/>
    </mc:Choice>
    <mc:Fallback xmlns="">
      <p:transition spd="slow" advTm="445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1" y="0"/>
            <a:ext cx="9149379" cy="6858000"/>
          </a:xfrm>
          <a:prstGeom prst="rect">
            <a:avLst/>
          </a:prstGeom>
          <a:noFill/>
          <a:ln w="9525">
            <a:noFill/>
            <a:miter lim="800000"/>
            <a:headEnd/>
            <a:tailEnd/>
          </a:ln>
          <a:effectLst/>
        </p:spPr>
      </p:pic>
      <p:sp>
        <p:nvSpPr>
          <p:cNvPr id="2" name="Заголовок 1"/>
          <p:cNvSpPr>
            <a:spLocks noGrp="1"/>
          </p:cNvSpPr>
          <p:nvPr>
            <p:ph type="title"/>
          </p:nvPr>
        </p:nvSpPr>
        <p:spPr>
          <a:xfrm>
            <a:off x="928662" y="428604"/>
            <a:ext cx="7500990" cy="785818"/>
          </a:xfrm>
        </p:spPr>
        <p:txBody>
          <a:bodyPr>
            <a:noAutofit/>
          </a:bodyPr>
          <a:lstStyle/>
          <a:p>
            <a:pPr algn="ctr"/>
            <a:r>
              <a:rPr lang="ru-RU" sz="2400" b="1" dirty="0" smtClean="0">
                <a:latin typeface="Monotype Corsiva" pitchFamily="66" charset="0"/>
              </a:rPr>
              <a:t>Дидактические игры</a:t>
            </a:r>
            <a:endParaRPr lang="ru-RU" sz="2400" b="1" dirty="0">
              <a:latin typeface="Monotype Corsiva" pitchFamily="66" charset="0"/>
            </a:endParaRPr>
          </a:p>
        </p:txBody>
      </p:sp>
      <p:pic>
        <p:nvPicPr>
          <p:cNvPr id="10"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rot="544273">
            <a:off x="5781412" y="1299212"/>
            <a:ext cx="2445486" cy="1834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3608" y="3645024"/>
            <a:ext cx="2820322" cy="21152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01042">
            <a:off x="911695" y="1219288"/>
            <a:ext cx="2651144" cy="199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rotWithShape="1">
          <a:blip r:embed="rId6" cstate="print">
            <a:extLst>
              <a:ext uri="{28A0092B-C50C-407E-A947-70E740481C1C}">
                <a14:useLocalDpi xmlns:a14="http://schemas.microsoft.com/office/drawing/2010/main" val="0"/>
              </a:ext>
            </a:extLst>
          </a:blip>
          <a:srcRect r="4977"/>
          <a:stretch/>
        </p:blipFill>
        <p:spPr>
          <a:xfrm>
            <a:off x="3299035" y="2235420"/>
            <a:ext cx="2551306" cy="2013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p:cNvPicPr>
            <a:picLocks noChangeAspect="1"/>
          </p:cNvPicPr>
          <p:nvPr/>
        </p:nvPicPr>
        <p:blipFill rotWithShape="1">
          <a:blip r:embed="rId7" cstate="print">
            <a:extLst>
              <a:ext uri="{28A0092B-C50C-407E-A947-70E740481C1C}">
                <a14:useLocalDpi xmlns:a14="http://schemas.microsoft.com/office/drawing/2010/main" val="0"/>
              </a:ext>
            </a:extLst>
          </a:blip>
          <a:srcRect l="3920" t="6827"/>
          <a:stretch/>
        </p:blipFill>
        <p:spPr>
          <a:xfrm>
            <a:off x="5436096" y="3997237"/>
            <a:ext cx="2424068" cy="17630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49049486"/>
      </p:ext>
    </p:extLst>
  </p:cSld>
  <p:clrMapOvr>
    <a:masterClrMapping/>
  </p:clrMapOvr>
  <mc:AlternateContent xmlns:mc="http://schemas.openxmlformats.org/markup-compatibility/2006" xmlns:p14="http://schemas.microsoft.com/office/powerpoint/2010/main">
    <mc:Choice Requires="p14">
      <p:transition spd="slow" p14:dur="2000" advTm="5285"/>
    </mc:Choice>
    <mc:Fallback xmlns="">
      <p:transition spd="slow" advTm="5285"/>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1" y="0"/>
            <a:ext cx="9149379" cy="6858000"/>
          </a:xfrm>
          <a:prstGeom prst="rect">
            <a:avLst/>
          </a:prstGeom>
          <a:noFill/>
          <a:ln w="9525">
            <a:noFill/>
            <a:miter lim="800000"/>
            <a:headEnd/>
            <a:tailEnd/>
          </a:ln>
          <a:effectLst/>
        </p:spPr>
      </p:pic>
      <p:sp>
        <p:nvSpPr>
          <p:cNvPr id="2" name="Заголовок 1"/>
          <p:cNvSpPr>
            <a:spLocks noGrp="1"/>
          </p:cNvSpPr>
          <p:nvPr>
            <p:ph type="title"/>
          </p:nvPr>
        </p:nvSpPr>
        <p:spPr>
          <a:xfrm>
            <a:off x="2195736" y="548680"/>
            <a:ext cx="5400600" cy="1008112"/>
          </a:xfrm>
        </p:spPr>
        <p:txBody>
          <a:bodyPr>
            <a:noAutofit/>
          </a:bodyPr>
          <a:lstStyle/>
          <a:p>
            <a:pPr algn="ctr"/>
            <a:r>
              <a:rPr lang="ru-RU" sz="2400" b="1" dirty="0" smtClean="0">
                <a:latin typeface="Monotype Corsiva" pitchFamily="66" charset="0"/>
              </a:rPr>
              <a:t>Выставка «Рисуем ПДД»</a:t>
            </a:r>
            <a:br>
              <a:rPr lang="ru-RU" sz="2400" b="1" dirty="0" smtClean="0">
                <a:latin typeface="Monotype Corsiva" pitchFamily="66" charset="0"/>
              </a:rPr>
            </a:br>
            <a:r>
              <a:rPr lang="ru-RU" sz="2400" b="1" dirty="0">
                <a:latin typeface="Monotype Corsiva" pitchFamily="66" charset="0"/>
              </a:rPr>
              <a:t>Ежегодно </a:t>
            </a:r>
            <a:r>
              <a:rPr lang="ru-RU" sz="2400" b="1" dirty="0" smtClean="0">
                <a:latin typeface="Monotype Corsiva" pitchFamily="66" charset="0"/>
              </a:rPr>
              <a:t> в приемных групп оформляется </a:t>
            </a:r>
            <a:r>
              <a:rPr lang="ru-RU" sz="2400" b="1" dirty="0">
                <a:latin typeface="Monotype Corsiva" pitchFamily="66" charset="0"/>
              </a:rPr>
              <a:t>выставка детских рисунков по ПДД .</a:t>
            </a:r>
          </a:p>
        </p:txBody>
      </p:sp>
      <p:pic>
        <p:nvPicPr>
          <p:cNvPr id="9"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1187624" y="1628800"/>
            <a:ext cx="2664296" cy="1998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tretch>
            <a:fillRect/>
          </a:stretch>
        </p:blipFill>
        <p:spPr bwMode="auto">
          <a:xfrm>
            <a:off x="5419902" y="1576405"/>
            <a:ext cx="2662816" cy="1997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03648" y="4077072"/>
            <a:ext cx="2736304" cy="2052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rotWithShape="1">
          <a:blip r:embed="rId6" cstate="print">
            <a:extLst>
              <a:ext uri="{28A0092B-C50C-407E-A947-70E740481C1C}">
                <a14:useLocalDpi xmlns:a14="http://schemas.microsoft.com/office/drawing/2010/main" val="0"/>
              </a:ext>
            </a:extLst>
          </a:blip>
          <a:srcRect l="4462" t="3136" r="6908" b="5213"/>
          <a:stretch/>
        </p:blipFill>
        <p:spPr>
          <a:xfrm>
            <a:off x="5292080" y="3933056"/>
            <a:ext cx="2768468" cy="2147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84986022"/>
      </p:ext>
    </p:extLst>
  </p:cSld>
  <p:clrMapOvr>
    <a:masterClrMapping/>
  </p:clrMapOvr>
  <mc:AlternateContent xmlns:mc="http://schemas.openxmlformats.org/markup-compatibility/2006" xmlns:p14="http://schemas.microsoft.com/office/powerpoint/2010/main">
    <mc:Choice Requires="p14">
      <p:transition spd="slow" p14:dur="2000" advTm="4774"/>
    </mc:Choice>
    <mc:Fallback xmlns="">
      <p:transition spd="slow" advTm="4774"/>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srcRect/>
          <a:stretch>
            <a:fillRect/>
          </a:stretch>
        </p:blipFill>
        <p:spPr bwMode="auto">
          <a:xfrm>
            <a:off x="-1" y="0"/>
            <a:ext cx="9149379" cy="6858000"/>
          </a:xfrm>
          <a:prstGeom prst="rect">
            <a:avLst/>
          </a:prstGeom>
          <a:noFill/>
          <a:ln w="9525">
            <a:noFill/>
            <a:miter lim="800000"/>
            <a:headEnd/>
            <a:tailEnd/>
          </a:ln>
          <a:effectLst/>
        </p:spPr>
      </p:pic>
      <p:sp>
        <p:nvSpPr>
          <p:cNvPr id="2" name="Заголовок 1"/>
          <p:cNvSpPr>
            <a:spLocks noGrp="1"/>
          </p:cNvSpPr>
          <p:nvPr>
            <p:ph type="title"/>
          </p:nvPr>
        </p:nvSpPr>
        <p:spPr>
          <a:xfrm>
            <a:off x="2195736" y="548680"/>
            <a:ext cx="5400600" cy="648072"/>
          </a:xfrm>
        </p:spPr>
        <p:txBody>
          <a:bodyPr>
            <a:noAutofit/>
          </a:bodyPr>
          <a:lstStyle/>
          <a:p>
            <a:pPr algn="ctr"/>
            <a:r>
              <a:rPr lang="ru-RU" sz="2400" b="1" dirty="0" smtClean="0">
                <a:latin typeface="Monotype Corsiva" pitchFamily="66" charset="0"/>
              </a:rPr>
              <a:t>Подвижные игры </a:t>
            </a:r>
            <a:endParaRPr lang="ru-RU" sz="2400" b="1" dirty="0">
              <a:latin typeface="Monotype Corsiva" pitchFamily="66" charset="0"/>
            </a:endParaRPr>
          </a:p>
        </p:txBody>
      </p:sp>
      <p:sp>
        <p:nvSpPr>
          <p:cNvPr id="5" name="Объект 4"/>
          <p:cNvSpPr>
            <a:spLocks noGrp="1"/>
          </p:cNvSpPr>
          <p:nvPr>
            <p:ph sz="half" idx="2"/>
          </p:nvPr>
        </p:nvSpPr>
        <p:spPr>
          <a:xfrm>
            <a:off x="5004048" y="1268761"/>
            <a:ext cx="3168352" cy="2736303"/>
          </a:xfrm>
        </p:spPr>
        <p:txBody>
          <a:bodyPr>
            <a:normAutofit fontScale="92500" lnSpcReduction="20000"/>
          </a:bodyPr>
          <a:lstStyle/>
          <a:p>
            <a:pPr marL="0" indent="0">
              <a:buNone/>
            </a:pPr>
            <a:r>
              <a:rPr lang="ru-RU" dirty="0">
                <a:latin typeface="Monotype Corsiva" pitchFamily="66" charset="0"/>
              </a:rPr>
              <a:t>Подвижные игры помогают дошкольникам получить знания по правилам дорожного движения в занимательной форме, привить им умения и навы­ки правильного поведения на улице</a:t>
            </a: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8945" t="24136" r="12188" b="8933"/>
          <a:stretch/>
        </p:blipFill>
        <p:spPr>
          <a:xfrm>
            <a:off x="1004114" y="620688"/>
            <a:ext cx="2828323" cy="180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6973" t="16667" r="13222" b="11854"/>
          <a:stretch/>
        </p:blipFill>
        <p:spPr>
          <a:xfrm>
            <a:off x="1025473" y="3717032"/>
            <a:ext cx="1938261" cy="2314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Рисунок 10"/>
          <p:cNvPicPr>
            <a:picLocks noChangeAspect="1"/>
          </p:cNvPicPr>
          <p:nvPr/>
        </p:nvPicPr>
        <p:blipFill rotWithShape="1">
          <a:blip r:embed="rId5" cstate="print">
            <a:extLst>
              <a:ext uri="{28A0092B-C50C-407E-A947-70E740481C1C}">
                <a14:useLocalDpi xmlns:a14="http://schemas.microsoft.com/office/drawing/2010/main" val="0"/>
              </a:ext>
            </a:extLst>
          </a:blip>
          <a:srcRect l="20792" t="14867" r="36229" b="13928"/>
          <a:stretch/>
        </p:blipFill>
        <p:spPr>
          <a:xfrm>
            <a:off x="2972996" y="2420888"/>
            <a:ext cx="1964988" cy="24416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0579" r="11168" b="2226"/>
          <a:stretch/>
        </p:blipFill>
        <p:spPr bwMode="auto">
          <a:xfrm>
            <a:off x="4972818" y="4077072"/>
            <a:ext cx="3203372" cy="2329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013654"/>
      </p:ext>
    </p:extLst>
  </p:cSld>
  <p:clrMapOvr>
    <a:masterClrMapping/>
  </p:clrMapOvr>
  <mc:AlternateContent xmlns:mc="http://schemas.openxmlformats.org/markup-compatibility/2006" xmlns:p14="http://schemas.microsoft.com/office/powerpoint/2010/main">
    <mc:Choice Requires="p14">
      <p:transition spd="slow" p14:dur="2000" advTm="4821"/>
    </mc:Choice>
    <mc:Fallback xmlns="">
      <p:transition spd="slow" advTm="4821"/>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1228</TotalTime>
  <Words>805</Words>
  <Application>Microsoft Office PowerPoint</Application>
  <PresentationFormat>Экран (4:3)</PresentationFormat>
  <Paragraphs>47</Paragraphs>
  <Slides>20</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Поток</vt:lpstr>
      <vt:lpstr>Республиканский смотр-конкурс на лучшую организацию работы по профилактике детского дорожно-транспортного травматизма «Безопасность детей – в наших руках» </vt:lpstr>
      <vt:lpstr>Презентация PowerPoint</vt:lpstr>
      <vt:lpstr>Презентация PowerPoint</vt:lpstr>
      <vt:lpstr>«Дом-детский сад-дом»</vt:lpstr>
      <vt:lpstr>Уголки в группах </vt:lpstr>
      <vt:lpstr>Правила дорожного движения Всем нужны без исключения!</vt:lpstr>
      <vt:lpstr>Дидактические игры</vt:lpstr>
      <vt:lpstr>Выставка «Рисуем ПДД» Ежегодно  в приемных групп оформляется выставка детских рисунков по ПДД .</vt:lpstr>
      <vt:lpstr>Подвижные игры </vt:lpstr>
      <vt:lpstr> </vt:lpstr>
      <vt:lpstr> Наглядная информация для родителей Информация для родителей обучающего характера по ПДД , периодически сменяемая с тематической направленностью (папки – передвижки , буклеты, картотека бесед и консультаций)  </vt:lpstr>
      <vt:lpstr>Презентация PowerPoint</vt:lpstr>
      <vt:lpstr>Взаимодействие  с родителями</vt:lpstr>
      <vt:lpstr>Работа с родителями</vt:lpstr>
      <vt:lpstr>Акция «Пристегнись сам, пристегни ребенка»</vt:lpstr>
      <vt:lpstr>Презентация PowerPoint</vt:lpstr>
      <vt:lpstr>Использование ИКТ на занятиях по ПДД</vt:lpstr>
      <vt:lpstr>В гостях у Зебры</vt:lpstr>
      <vt:lpstr>Мы знаем ПДД!</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КРАТКОСРОЧНЫЙ     ПРОЕКТ</dc:title>
  <dc:creator>наталья</dc:creator>
  <cp:lastModifiedBy>User</cp:lastModifiedBy>
  <cp:revision>132</cp:revision>
  <dcterms:created xsi:type="dcterms:W3CDTF">2014-01-19T10:50:16Z</dcterms:created>
  <dcterms:modified xsi:type="dcterms:W3CDTF">2021-03-26T19:52:16Z</dcterms:modified>
</cp:coreProperties>
</file>