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9" r:id="rId4"/>
    <p:sldId id="257" r:id="rId5"/>
    <p:sldId id="269" r:id="rId6"/>
    <p:sldId id="258" r:id="rId7"/>
    <p:sldId id="261" r:id="rId8"/>
    <p:sldId id="268" r:id="rId9"/>
    <p:sldId id="262" r:id="rId10"/>
    <p:sldId id="263" r:id="rId11"/>
    <p:sldId id="270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E94C-1547-4095-BD5D-2B8EEF5C1151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8B9-EEB0-4FF8-8ED9-DA47CD26B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77920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E94C-1547-4095-BD5D-2B8EEF5C1151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8B9-EEB0-4FF8-8ED9-DA47CD26B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54562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E94C-1547-4095-BD5D-2B8EEF5C1151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8B9-EEB0-4FF8-8ED9-DA47CD26B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99035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E94C-1547-4095-BD5D-2B8EEF5C1151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8B9-EEB0-4FF8-8ED9-DA47CD26BFE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65711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E94C-1547-4095-BD5D-2B8EEF5C1151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8B9-EEB0-4FF8-8ED9-DA47CD26B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07681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E94C-1547-4095-BD5D-2B8EEF5C1151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8B9-EEB0-4FF8-8ED9-DA47CD26B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4904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E94C-1547-4095-BD5D-2B8EEF5C1151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8B9-EEB0-4FF8-8ED9-DA47CD26B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65743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E94C-1547-4095-BD5D-2B8EEF5C1151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8B9-EEB0-4FF8-8ED9-DA47CD26B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32817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E94C-1547-4095-BD5D-2B8EEF5C1151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8B9-EEB0-4FF8-8ED9-DA47CD26B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1820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E94C-1547-4095-BD5D-2B8EEF5C1151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8B9-EEB0-4FF8-8ED9-DA47CD26B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31153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E94C-1547-4095-BD5D-2B8EEF5C1151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8B9-EEB0-4FF8-8ED9-DA47CD26B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58258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E94C-1547-4095-BD5D-2B8EEF5C1151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8B9-EEB0-4FF8-8ED9-DA47CD26B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59993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E94C-1547-4095-BD5D-2B8EEF5C1151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8B9-EEB0-4FF8-8ED9-DA47CD26B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61349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E94C-1547-4095-BD5D-2B8EEF5C1151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8B9-EEB0-4FF8-8ED9-DA47CD26B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5413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E94C-1547-4095-BD5D-2B8EEF5C1151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8B9-EEB0-4FF8-8ED9-DA47CD26B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84239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E94C-1547-4095-BD5D-2B8EEF5C1151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8B9-EEB0-4FF8-8ED9-DA47CD26B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41622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E94C-1547-4095-BD5D-2B8EEF5C1151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8B9-EEB0-4FF8-8ED9-DA47CD26B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20137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58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FE94C-1547-4095-BD5D-2B8EEF5C1151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718B9-EEB0-4FF8-8ED9-DA47CD26B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286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fad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309816" y="518985"/>
            <a:ext cx="9934833" cy="1927654"/>
          </a:xfrm>
        </p:spPr>
        <p:txBody>
          <a:bodyPr>
            <a:noAutofit/>
          </a:bodyPr>
          <a:lstStyle/>
          <a:p>
            <a:r>
              <a:rPr lang="ru-RU" sz="3200" b="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</a:t>
            </a:r>
            <a:r>
              <a:rPr lang="ru-RU" sz="3200" b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казенное дошкольное </a:t>
            </a:r>
            <a:br>
              <a:rPr lang="ru-RU" sz="3200" b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  <a:br>
              <a:rPr lang="ru-RU" sz="3200" b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ергенинский</a:t>
            </a:r>
            <a:r>
              <a:rPr lang="ru-RU" sz="3200" b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детский сад</a:t>
            </a:r>
            <a:br>
              <a:rPr lang="ru-RU" sz="3200" b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b="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герл</a:t>
            </a:r>
            <a:r>
              <a:rPr lang="ru-RU" sz="3200" b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829598" y="2669059"/>
            <a:ext cx="5612759" cy="3805881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sz="7200" b="1" dirty="0" err="1">
                <a:solidFill>
                  <a:srgbClr val="66006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Овкаджиева</a:t>
            </a:r>
            <a:r>
              <a:rPr lang="ru-RU" altLang="ru-RU" sz="7200" b="1" dirty="0">
                <a:solidFill>
                  <a:srgbClr val="66006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7200" b="1" dirty="0" err="1">
                <a:solidFill>
                  <a:srgbClr val="66006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Данара</a:t>
            </a:r>
            <a:r>
              <a:rPr lang="ru-RU" altLang="ru-RU" sz="7200" b="1" dirty="0">
                <a:solidFill>
                  <a:srgbClr val="66006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7200" b="1" dirty="0" err="1">
                <a:solidFill>
                  <a:srgbClr val="66006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Тальевна</a:t>
            </a:r>
            <a:endParaRPr lang="ru-RU" altLang="ru-RU" sz="6000" dirty="0">
              <a:solidFill>
                <a:srgbClr val="660066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CC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altLang="ru-RU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оспитатель 1 квалификационной категории</a:t>
            </a:r>
            <a:endParaRPr lang="ru-RU" altLang="ru-RU" sz="7200" dirty="0"/>
          </a:p>
        </p:txBody>
      </p:sp>
      <p:pic>
        <p:nvPicPr>
          <p:cNvPr id="9" name="Объект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9857" y="2446639"/>
            <a:ext cx="2679700" cy="40227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5087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проект:</a:t>
            </a:r>
            <a:br>
              <a:rPr lang="ru-RU" altLang="ru-RU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rgbClr val="FF0000"/>
                </a:solidFill>
                <a:latin typeface="Monotype Corsiva" panose="03010101010201010101" pitchFamily="66" charset="0"/>
              </a:rPr>
              <a:t>«</a:t>
            </a:r>
            <a:r>
              <a:rPr lang="ru-RU" altLang="ru-RU" sz="3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Лэпбук</a:t>
            </a:r>
            <a:r>
              <a:rPr lang="ru-RU" altLang="ru-RU" sz="3200" dirty="0">
                <a:solidFill>
                  <a:srgbClr val="FF0000"/>
                </a:solidFill>
                <a:latin typeface="Monotype Corsiva" panose="03010101010201010101" pitchFamily="66" charset="0"/>
              </a:rPr>
              <a:t> «Национальные праздники в жизни дошкольника»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761936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 </a:t>
            </a:r>
            <a:endParaRPr lang="ru-RU" sz="2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3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3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лэпбуков</a:t>
            </a:r>
            <a:r>
              <a:rPr lang="ru-RU" sz="23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 запланированным темам </a:t>
            </a:r>
            <a:r>
              <a:rPr lang="ru-RU" sz="23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Цаган</a:t>
            </a:r>
            <a:r>
              <a:rPr lang="ru-RU" sz="23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Сар и </a:t>
            </a:r>
            <a:r>
              <a:rPr lang="ru-RU" sz="23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Зул</a:t>
            </a:r>
            <a:r>
              <a:rPr lang="ru-RU" sz="23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>
              <a:spcBef>
                <a:spcPts val="0"/>
              </a:spcBef>
            </a:pPr>
            <a:r>
              <a:rPr lang="ru-RU" sz="23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3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лэпбуков</a:t>
            </a:r>
            <a:r>
              <a:rPr lang="ru-RU" sz="23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разнообразных видах деятельности с детьми; </a:t>
            </a:r>
          </a:p>
          <a:p>
            <a:pPr lvl="0">
              <a:spcBef>
                <a:spcPts val="0"/>
              </a:spcBef>
            </a:pPr>
            <a:r>
              <a:rPr lang="ru-RU" sz="23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разносторонних знаний о традициях, обычаях и культуре родного края;</a:t>
            </a:r>
          </a:p>
          <a:p>
            <a:pPr lvl="0">
              <a:spcBef>
                <a:spcPts val="0"/>
              </a:spcBef>
            </a:pPr>
            <a:r>
              <a:rPr lang="ru-RU" sz="23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использование полученных знаний детьми в жизни;</a:t>
            </a:r>
          </a:p>
          <a:p>
            <a:pPr lvl="0">
              <a:spcBef>
                <a:spcPts val="0"/>
              </a:spcBef>
            </a:pPr>
            <a:r>
              <a:rPr lang="ru-RU" sz="23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познавательного интереса детей;</a:t>
            </a:r>
          </a:p>
          <a:p>
            <a:pPr lvl="0">
              <a:spcBef>
                <a:spcPts val="0"/>
              </a:spcBef>
            </a:pPr>
            <a:r>
              <a:rPr lang="ru-RU" sz="23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организованности, самостоятельности и дисциплины в детях;</a:t>
            </a:r>
          </a:p>
          <a:p>
            <a:pPr lvl="0">
              <a:spcBef>
                <a:spcPts val="0"/>
              </a:spcBef>
            </a:pPr>
            <a:r>
              <a:rPr lang="ru-RU" sz="23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– активные участники изготовления </a:t>
            </a:r>
            <a:r>
              <a:rPr lang="ru-RU" sz="23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лэпбуков</a:t>
            </a:r>
            <a:r>
              <a:rPr lang="ru-RU" sz="23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Продукт: </a:t>
            </a:r>
            <a:r>
              <a:rPr lang="ru-RU" sz="23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3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«Национальные праздники в жизни дошкольника»</a:t>
            </a:r>
          </a:p>
          <a:p>
            <a:pPr>
              <a:spcBef>
                <a:spcPts val="0"/>
              </a:spcBef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дальнейшего развития проекта:</a:t>
            </a:r>
            <a:r>
              <a:rPr lang="ru-RU" sz="2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</a:t>
            </a:r>
            <a:r>
              <a:rPr lang="ru-RU" sz="23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лэпбуков</a:t>
            </a:r>
            <a:r>
              <a:rPr lang="ru-RU" sz="23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информацией и играми в соответствии с возрастом и интересами детей; использование </a:t>
            </a:r>
            <a:r>
              <a:rPr lang="ru-RU" sz="23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23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дальнейшей педагогической деятельности (изготовление </a:t>
            </a:r>
            <a:r>
              <a:rPr lang="ru-RU" sz="23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лэпбуков</a:t>
            </a:r>
            <a:r>
              <a:rPr lang="ru-RU" sz="23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 разнообразным темам, в зависимости от потребностей и интересов детей); большой багаж из стихов, песен </a:t>
            </a:r>
            <a:r>
              <a:rPr lang="ru-RU" sz="23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йорялей</a:t>
            </a:r>
            <a:r>
              <a:rPr lang="ru-RU" sz="23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игр у выпускника детского сада, который несомненно пригодится в будущем.</a:t>
            </a:r>
          </a:p>
          <a:p>
            <a:pPr marL="0" indent="0">
              <a:buNone/>
            </a:pPr>
            <a:endParaRPr lang="ru-RU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42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проект:</a:t>
            </a:r>
            <a:br>
              <a:rPr lang="ru-RU" altLang="ru-RU" sz="2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>
                <a:solidFill>
                  <a:srgbClr val="FF0000"/>
                </a:solidFill>
                <a:latin typeface="Monotype Corsiva" panose="03010101010201010101" pitchFamily="66" charset="0"/>
              </a:rPr>
              <a:t>«</a:t>
            </a:r>
            <a:r>
              <a:rPr lang="ru-RU" altLang="ru-RU" sz="36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Лэпбук</a:t>
            </a:r>
            <a:r>
              <a:rPr lang="ru-RU" altLang="ru-RU" sz="3600" dirty="0">
                <a:solidFill>
                  <a:srgbClr val="FF0000"/>
                </a:solidFill>
                <a:latin typeface="Monotype Corsiva" panose="03010101010201010101" pitchFamily="66" charset="0"/>
              </a:rPr>
              <a:t> «Национальные праздники в жизни дошкольника»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Разработка, создание</a:t>
            </a:r>
            <a:r>
              <a:rPr lang="ru-RU" sz="22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внедрение данного наглядного пособия «</a:t>
            </a:r>
            <a:r>
              <a:rPr lang="ru-RU" sz="22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2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считаю необходимыми для более углубленного и интересного изучения любых тем. Полученный продукт «Национальные праздники в жизни дошкольника» уже включает в себя достаточный учебный материл, прост в </a:t>
            </a:r>
            <a:r>
              <a:rPr lang="ru-RU" sz="22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использовнии</a:t>
            </a:r>
            <a:r>
              <a:rPr lang="ru-RU" sz="22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для детей, так и их родителей. А вложенные силы и творчество не останутся потраченными зря, и в будущем обязательно дадут свои плоды и в школе, и в обычной жизни!</a:t>
            </a:r>
            <a:endParaRPr lang="ru-RU" sz="22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65" y="5068115"/>
            <a:ext cx="2355272" cy="17664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88384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проект:</a:t>
            </a:r>
            <a:br>
              <a:rPr lang="ru-RU" altLang="ru-RU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rgbClr val="FF0000"/>
                </a:solidFill>
                <a:latin typeface="Monotype Corsiva" panose="03010101010201010101" pitchFamily="66" charset="0"/>
              </a:rPr>
              <a:t>«</a:t>
            </a:r>
            <a:r>
              <a:rPr lang="ru-RU" altLang="ru-RU" sz="3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Лэпбук</a:t>
            </a:r>
            <a:r>
              <a:rPr lang="ru-RU" altLang="ru-RU" sz="3200" dirty="0">
                <a:solidFill>
                  <a:srgbClr val="FF0000"/>
                </a:solidFill>
                <a:latin typeface="Monotype Corsiva" panose="03010101010201010101" pitchFamily="66" charset="0"/>
              </a:rPr>
              <a:t> «Национальные праздники в жизни дошкольника»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8000"/>
                </a:solidFill>
                <a:latin typeface="Monotype Corsiva" panose="03010101010201010101" pitchFamily="66" charset="0"/>
              </a:rPr>
              <a:t>СПАСИБО ЗА ВНИМАНИЕ! УДАЧИ В ВАШИХ НАЧИНАНИЯХ!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34371" y="2756839"/>
            <a:ext cx="3912606" cy="39572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1442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проект:</a:t>
            </a:r>
            <a:br>
              <a:rPr lang="ru-RU" altLang="ru-RU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rgbClr val="FF0000"/>
                </a:solidFill>
                <a:latin typeface="Monotype Corsiva" panose="03010101010201010101" pitchFamily="66" charset="0"/>
              </a:rPr>
              <a:t>«</a:t>
            </a:r>
            <a:r>
              <a:rPr lang="ru-RU" altLang="ru-RU" sz="3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Лэпбук</a:t>
            </a:r>
            <a:r>
              <a:rPr lang="ru-RU" altLang="ru-RU" sz="3200" dirty="0">
                <a:solidFill>
                  <a:srgbClr val="FF0000"/>
                </a:solidFill>
                <a:latin typeface="Monotype Corsiva" panose="03010101010201010101" pitchFamily="66" charset="0"/>
              </a:rPr>
              <a:t> «Национальные праздники в жизни дошкольника»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18" y="2147455"/>
            <a:ext cx="5451513" cy="39901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9639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проект:</a:t>
            </a:r>
            <a:br>
              <a:rPr lang="ru-RU" altLang="ru-RU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rgbClr val="FF0000"/>
                </a:solidFill>
                <a:latin typeface="Monotype Corsiva" panose="03010101010201010101" pitchFamily="66" charset="0"/>
              </a:rPr>
              <a:t>«</a:t>
            </a:r>
            <a:r>
              <a:rPr lang="ru-RU" altLang="ru-RU" sz="3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Лэпбук</a:t>
            </a:r>
            <a:r>
              <a:rPr lang="ru-RU" altLang="ru-RU" sz="3200" dirty="0">
                <a:solidFill>
                  <a:srgbClr val="FF0000"/>
                </a:solidFill>
                <a:latin typeface="Monotype Corsiva" panose="03010101010201010101" pitchFamily="66" charset="0"/>
              </a:rPr>
              <a:t> «Национальные праздники в жизни дошкольника</a:t>
            </a:r>
            <a:r>
              <a:rPr lang="ru-RU" alt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altLang="ru-RU" b="1" i="1" dirty="0" err="1">
                <a:solidFill>
                  <a:srgbClr val="C00000"/>
                </a:solidFill>
              </a:rPr>
              <a:t>Лэпбук</a:t>
            </a:r>
            <a:r>
              <a:rPr lang="ru-RU" altLang="ru-RU" b="1" dirty="0">
                <a:solidFill>
                  <a:srgbClr val="660033"/>
                </a:solidFill>
              </a:rPr>
              <a:t> – современная форма организации образовательной деятельности с детьми дошкольного возраста для развития познавательной активности и развития самостоятельности; это игра, творчество, познание и исследование нового, повторение и закрепление изученного, систематизация знаний и просто интересный вид совместной деятельности взрослого и ребенка. </a:t>
            </a:r>
            <a:r>
              <a:rPr lang="ru-RU" altLang="ru-RU" b="1" dirty="0" err="1">
                <a:solidFill>
                  <a:srgbClr val="660033"/>
                </a:solidFill>
              </a:rPr>
              <a:t>Лэпбуки</a:t>
            </a:r>
            <a:r>
              <a:rPr lang="ru-RU" altLang="ru-RU" b="1" dirty="0">
                <a:solidFill>
                  <a:srgbClr val="660033"/>
                </a:solidFill>
              </a:rPr>
              <a:t> помогают быстро и эффективно усвоить новую информацию  и закрепить изученное в занимательно-игровой форме</a:t>
            </a:r>
            <a:r>
              <a:rPr lang="ru-RU" altLang="ru-RU" b="1" dirty="0" smtClean="0">
                <a:solidFill>
                  <a:srgbClr val="660033"/>
                </a:solidFill>
              </a:rPr>
              <a:t>.</a:t>
            </a:r>
          </a:p>
          <a:p>
            <a:r>
              <a:rPr lang="ru-RU" altLang="ru-RU" b="1" dirty="0" smtClean="0">
                <a:solidFill>
                  <a:srgbClr val="660033"/>
                </a:solidFill>
              </a:rPr>
              <a:t>В своей работе при проведении праздников и  мероприятий использую печатный индивидуальный раздаточный материал со стихами, песнями и творческими заданиями, которыми ребята вместе  с родителями пополняют свои папки.</a:t>
            </a:r>
          </a:p>
          <a:p>
            <a:r>
              <a:rPr lang="ru-RU" altLang="ru-RU" b="1" dirty="0" err="1" smtClean="0">
                <a:solidFill>
                  <a:srgbClr val="660033"/>
                </a:solidFill>
              </a:rPr>
              <a:t>Подобое</a:t>
            </a:r>
            <a:r>
              <a:rPr lang="ru-RU" altLang="ru-RU" b="1" dirty="0" smtClean="0">
                <a:solidFill>
                  <a:srgbClr val="660033"/>
                </a:solidFill>
              </a:rPr>
              <a:t> творение пригодится ребятам и в школе и в университете, да и просто в жизни….</a:t>
            </a:r>
            <a:endParaRPr lang="ru-RU" altLang="ru-RU" b="1" dirty="0">
              <a:solidFill>
                <a:srgbClr val="660033"/>
              </a:solidFill>
            </a:endParaRPr>
          </a:p>
          <a:p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  <a:r>
              <a:rPr lang="ru-RU" altLang="ru-RU" dirty="0">
                <a:solidFill>
                  <a:srgbClr val="660033"/>
                </a:solidFill>
              </a:rPr>
              <a:t>Вашему вниманию представляю свой первый проектный </a:t>
            </a:r>
            <a:r>
              <a:rPr lang="ru-RU" altLang="ru-RU" dirty="0" err="1">
                <a:solidFill>
                  <a:srgbClr val="660033"/>
                </a:solidFill>
              </a:rPr>
              <a:t>лэпбук</a:t>
            </a:r>
            <a:r>
              <a:rPr lang="ru-RU" altLang="ru-RU" dirty="0">
                <a:solidFill>
                  <a:srgbClr val="660033"/>
                </a:solidFill>
              </a:rPr>
              <a:t> «Национальные праздники в жизни дошкольника».</a:t>
            </a:r>
            <a:endParaRPr lang="ru-RU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85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проект:</a:t>
            </a:r>
            <a:br>
              <a:rPr lang="ru-RU" altLang="ru-RU" sz="2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>
                <a:solidFill>
                  <a:srgbClr val="FF0000"/>
                </a:solidFill>
                <a:latin typeface="Monotype Corsiva" panose="03010101010201010101" pitchFamily="66" charset="0"/>
              </a:rPr>
              <a:t>«</a:t>
            </a:r>
            <a:r>
              <a:rPr lang="ru-RU" altLang="ru-RU" sz="36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Лэпбук</a:t>
            </a:r>
            <a:r>
              <a:rPr lang="ru-RU" altLang="ru-RU" sz="3600" dirty="0">
                <a:solidFill>
                  <a:srgbClr val="FF0000"/>
                </a:solidFill>
                <a:latin typeface="Monotype Corsiva" panose="03010101010201010101" pitchFamily="66" charset="0"/>
              </a:rPr>
              <a:t> «Национальные праздники в жизни дошкольника»</a:t>
            </a:r>
            <a:br>
              <a:rPr lang="ru-RU" altLang="ru-RU" sz="36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" indent="-91440" fontAlgn="auto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24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</a:t>
            </a:r>
          </a:p>
          <a:p>
            <a:pPr marL="91440" indent="-91440" fontAlgn="auto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 </a:t>
            </a:r>
            <a:r>
              <a:rPr lang="ru-RU" sz="24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 (1 год)</a:t>
            </a:r>
          </a:p>
          <a:p>
            <a:pPr marL="91440" indent="-91440" fontAlgn="auto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24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воспитатели, дети, родители</a:t>
            </a:r>
          </a:p>
          <a:p>
            <a:pPr marL="91440" indent="-91440" fontAlgn="auto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 </a:t>
            </a:r>
            <a:r>
              <a:rPr lang="ru-RU" sz="24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старшего дошкольного возраста, </a:t>
            </a:r>
            <a:endParaRPr lang="ru-RU" sz="2400" b="1" i="1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91440" fontAlgn="auto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подготовительный, 2 - основной, 3 - заключительный</a:t>
            </a:r>
          </a:p>
          <a:p>
            <a:pPr marL="91440" indent="-91440" fontAlgn="auto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ресурсы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 «</a:t>
            </a:r>
            <a:r>
              <a:rPr lang="ru-RU" sz="2400" b="1" i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Байр</a:t>
            </a:r>
            <a:r>
              <a:rPr lang="ru-RU" sz="2400" b="1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 </a:t>
            </a:r>
            <a:r>
              <a:rPr lang="ru-RU" sz="2400" b="1" i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Нуура</a:t>
            </a:r>
            <a:r>
              <a:rPr lang="ru-RU" sz="2400" b="1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 «</a:t>
            </a:r>
            <a:r>
              <a:rPr lang="ru-RU" sz="2400" b="1" i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Алтн</a:t>
            </a:r>
            <a:r>
              <a:rPr lang="ru-RU" sz="2400" b="1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авдр</a:t>
            </a:r>
            <a:r>
              <a:rPr lang="ru-RU" sz="2400" b="1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b="1" i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Шугран</a:t>
            </a:r>
            <a:r>
              <a:rPr lang="ru-RU" sz="2400" b="1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Вера «Мини </a:t>
            </a:r>
            <a:r>
              <a:rPr lang="ru-RU" sz="2400" b="1" i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дегтр</a:t>
            </a:r>
            <a:r>
              <a:rPr lang="ru-RU" sz="2400" b="1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b="1" i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Санҗин</a:t>
            </a:r>
            <a:r>
              <a:rPr lang="ru-RU" sz="2400" b="1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Бося</a:t>
            </a:r>
            <a:r>
              <a:rPr lang="ru-RU" sz="2400" b="1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i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Хальмг</a:t>
            </a:r>
            <a:r>
              <a:rPr lang="ru-RU" sz="2400" b="1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</a:t>
            </a:r>
            <a:r>
              <a:rPr lang="en-US" sz="2400" b="1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400" b="1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3707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проект:</a:t>
            </a:r>
            <a:br>
              <a:rPr lang="ru-RU" altLang="ru-RU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rgbClr val="FF0000"/>
                </a:solidFill>
                <a:latin typeface="Monotype Corsiva" panose="03010101010201010101" pitchFamily="66" charset="0"/>
              </a:rPr>
              <a:t>«</a:t>
            </a:r>
            <a:r>
              <a:rPr lang="ru-RU" altLang="ru-RU" sz="3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Лэпбук</a:t>
            </a:r>
            <a:r>
              <a:rPr lang="ru-RU" altLang="ru-RU" sz="3200" dirty="0">
                <a:solidFill>
                  <a:srgbClr val="FF0000"/>
                </a:solidFill>
                <a:latin typeface="Monotype Corsiva" panose="03010101010201010101" pitchFamily="66" charset="0"/>
              </a:rPr>
              <a:t> «Национальные праздники в жизни дошкольника»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Актульность</a:t>
            </a:r>
            <a:r>
              <a:rPr lang="ru-RU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культура, язык, традиции в настоящее время не пользуются большой популярностью. </a:t>
            </a:r>
            <a:r>
              <a:rPr lang="ru-RU" sz="26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родного языка в настоящее время находится на низком уровне и у взрослого поколения, и у молодежи. Что же говорить  </a:t>
            </a:r>
            <a:r>
              <a:rPr lang="ru-RU" sz="26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детях…</a:t>
            </a:r>
            <a:r>
              <a:rPr lang="ru-RU" sz="26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6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сформирована потребность в самостоятельном познании окружающей действительности, национального быта, а именно дети не имеют достаточных знаний о культуре, традициях и фольклоре нашего народа. Эту проблему считаю достаточной актуальной, кто-то скажет что подобные проблемы не решить в пределах одного детсада, но как говорится: </a:t>
            </a: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Далад</a:t>
            </a: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дусал</a:t>
            </a: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немр</a:t>
            </a: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6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и капля океану в подмогу). Каждое новое выученное слово, стихотворение, песня послужат маленькой ступенькой в решении этой проблемы</a:t>
            </a:r>
            <a:r>
              <a:rPr lang="ru-RU" sz="22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И все </a:t>
            </a:r>
            <a:r>
              <a:rPr lang="ru-RU" sz="26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эти капли мы будем собирать в наш </a:t>
            </a:r>
            <a:r>
              <a:rPr lang="ru-RU" sz="2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endParaRPr lang="ru-RU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9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проект:</a:t>
            </a:r>
            <a:br>
              <a:rPr lang="ru-RU" altLang="ru-RU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rgbClr val="FF0000"/>
                </a:solidFill>
                <a:latin typeface="Monotype Corsiva" panose="03010101010201010101" pitchFamily="66" charset="0"/>
              </a:rPr>
              <a:t>«</a:t>
            </a:r>
            <a:r>
              <a:rPr lang="ru-RU" altLang="ru-RU" sz="3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Лэпбук</a:t>
            </a:r>
            <a:r>
              <a:rPr lang="ru-RU" altLang="ru-RU" sz="3200" dirty="0">
                <a:solidFill>
                  <a:srgbClr val="FF0000"/>
                </a:solidFill>
                <a:latin typeface="Monotype Corsiva" panose="03010101010201010101" pitchFamily="66" charset="0"/>
              </a:rPr>
              <a:t> «Национальные праздники в жизни дошкольника»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600" b="1" dirty="0">
                <a:solidFill>
                  <a:srgbClr val="66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интереса к изучению национальной культуры и языка посредством ведения накопительной папки </a:t>
            </a:r>
            <a:r>
              <a:rPr lang="ru-RU" sz="2600" b="1" dirty="0" err="1">
                <a:solidFill>
                  <a:srgbClr val="66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600" b="1" dirty="0" smtClean="0">
                <a:solidFill>
                  <a:srgbClr val="66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полученные знания о национальной культуре калмыцкого народа, обычаях, традициях и быте</a:t>
            </a:r>
            <a:r>
              <a:rPr lang="ru-RU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положительное отношение к национальному быту, традициям калмыцкого народа;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-прививать любовь к фольклору;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чувство толерантности и патриотизма.</a:t>
            </a:r>
          </a:p>
          <a:p>
            <a:pPr marL="0" indent="0">
              <a:buNone/>
            </a:pPr>
            <a:endParaRPr lang="ru-RU" sz="24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716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проект:</a:t>
            </a:r>
            <a:br>
              <a:rPr lang="ru-RU" altLang="ru-RU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rgbClr val="FF0000"/>
                </a:solidFill>
                <a:latin typeface="Monotype Corsiva" panose="03010101010201010101" pitchFamily="66" charset="0"/>
              </a:rPr>
              <a:t>«</a:t>
            </a:r>
            <a:r>
              <a:rPr lang="ru-RU" altLang="ru-RU" sz="3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Лэпбук</a:t>
            </a:r>
            <a:r>
              <a:rPr lang="ru-RU" altLang="ru-RU" sz="3200" dirty="0">
                <a:solidFill>
                  <a:srgbClr val="FF0000"/>
                </a:solidFill>
                <a:latin typeface="Monotype Corsiva" panose="03010101010201010101" pitchFamily="66" charset="0"/>
              </a:rPr>
              <a:t> «Национальные праздники в жизни дошкольника»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4497515"/>
            <a:ext cx="1769119" cy="1803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создания: </a:t>
            </a:r>
            <a:r>
              <a:rPr lang="ru-RU" sz="2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оформлении </a:t>
            </a:r>
            <a:r>
              <a:rPr lang="ru-RU" sz="24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2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ребятишек проявляется творчество, вырабатывается дисциплина, закаляются самостоятельность  чувство ответственности. Существует много дизайнов и вариантов, воспитанники вместе с родителями сами определяют наиболее интересный и удобный для них.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91" y="4497515"/>
            <a:ext cx="1995054" cy="1803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10903" y="4432151"/>
            <a:ext cx="1803710" cy="19344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06770" y="4460981"/>
            <a:ext cx="1796047" cy="1884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603" y="4170217"/>
            <a:ext cx="2530742" cy="24106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7646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проект:</a:t>
            </a:r>
            <a:br>
              <a:rPr lang="ru-RU" altLang="ru-RU" sz="2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>
                <a:solidFill>
                  <a:srgbClr val="FF0000"/>
                </a:solidFill>
                <a:latin typeface="Monotype Corsiva" panose="03010101010201010101" pitchFamily="66" charset="0"/>
              </a:rPr>
              <a:t>«</a:t>
            </a:r>
            <a:r>
              <a:rPr lang="ru-RU" altLang="ru-RU" sz="36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Лэпбук</a:t>
            </a:r>
            <a:r>
              <a:rPr lang="ru-RU" altLang="ru-RU" sz="3600" dirty="0">
                <a:solidFill>
                  <a:srgbClr val="FF0000"/>
                </a:solidFill>
                <a:latin typeface="Monotype Corsiva" panose="03010101010201010101" pitchFamily="66" charset="0"/>
              </a:rPr>
              <a:t> «Национальные праздники в жизни дошкольника»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обновляется и пополняется в течение определенного периода времени. На каждом мероприятии ребята получают индивидуальный печатный раздаточный материал и творческие задания, которые закладывают в кармашки, отсеки</a:t>
            </a:r>
            <a:endParaRPr lang="ru-RU" sz="22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" y="4283430"/>
            <a:ext cx="2106496" cy="1579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91" y="4283430"/>
            <a:ext cx="2106496" cy="1579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7665" y="4136604"/>
            <a:ext cx="1579872" cy="18735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15" y="4283430"/>
            <a:ext cx="2133640" cy="1579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30223" y="4079020"/>
            <a:ext cx="2220460" cy="19886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6009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проект:</a:t>
            </a:r>
            <a:br>
              <a:rPr lang="ru-RU" altLang="ru-RU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rgbClr val="FF0000"/>
                </a:solidFill>
                <a:latin typeface="Monotype Corsiva" panose="03010101010201010101" pitchFamily="66" charset="0"/>
              </a:rPr>
              <a:t>«</a:t>
            </a:r>
            <a:r>
              <a:rPr lang="ru-RU" altLang="ru-RU" sz="32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Лэпбук</a:t>
            </a:r>
            <a:r>
              <a:rPr lang="ru-RU" altLang="ru-RU" sz="3200" dirty="0">
                <a:solidFill>
                  <a:srgbClr val="FF0000"/>
                </a:solidFill>
                <a:latin typeface="Monotype Corsiva" panose="03010101010201010101" pitchFamily="66" charset="0"/>
              </a:rPr>
              <a:t> «Национальные праздники в жизни дошкольника»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родители…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смену традиционному образованию приходит продуктивное обучение, которое направлено на развитие творческих способностей, формирование у дошкольников интереса к созидательной деятельности. Требования ФГОС предусматривают обязательное вовлечение родителей в образовательный процесс. А решение такой глобальной проблемы невозможно без их участия. Одной из перспективных форм, способствующих решению данной проблемы, является </a:t>
            </a:r>
            <a:r>
              <a:rPr lang="ru-RU" sz="2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endParaRPr lang="ru-RU" sz="2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881" y="5151243"/>
            <a:ext cx="2105891" cy="15794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004" y="5140852"/>
            <a:ext cx="2161309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47" y="5151243"/>
            <a:ext cx="2173956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459947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245</TotalTime>
  <Words>764</Words>
  <Application>Microsoft Office PowerPoint</Application>
  <PresentationFormat>Произвольный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Damask</vt:lpstr>
      <vt:lpstr>МУНИЦИПАЛЬНое казенное дошкольное  образовательное учреждение  ергенинский детский сад  «герл»</vt:lpstr>
      <vt:lpstr>Образовательный проект: «Лэпбук «Национальные праздники в жизни дошкольника»</vt:lpstr>
      <vt:lpstr>Образовательный проект: «Лэпбук «Национальные праздники в жизни дошкольника»</vt:lpstr>
      <vt:lpstr>Образовательный проект: «Лэпбук «Национальные праздники в жизни дошкольника» </vt:lpstr>
      <vt:lpstr>Образовательный проект: «Лэпбук «Национальные праздники в жизни дошкольника»</vt:lpstr>
      <vt:lpstr>Образовательный проект: «Лэпбук «Национальные праздники в жизни дошкольника»</vt:lpstr>
      <vt:lpstr>Образовательный проект: «Лэпбук «Национальные праздники в жизни дошкольника»</vt:lpstr>
      <vt:lpstr>Образовательный проект: «Лэпбук «Национальные праздники в жизни дошкольника»</vt:lpstr>
      <vt:lpstr>Образовательный проект: «Лэпбук «Национальные праздники в жизни дошкольника»</vt:lpstr>
      <vt:lpstr>Образовательный проект: «Лэпбук «Национальные праздники в жизни дошкольника»</vt:lpstr>
      <vt:lpstr>Образовательный проект: «Лэпбук «Национальные праздники в жизни дошкольника»</vt:lpstr>
      <vt:lpstr>Образовательный проект: «Лэпбук «Национальные праздники в жизни дошкольника»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 образовательное учреждение  ергенинский детский сад  «герл»</dc:title>
  <dc:creator>User</dc:creator>
  <cp:lastModifiedBy>User</cp:lastModifiedBy>
  <cp:revision>26</cp:revision>
  <dcterms:created xsi:type="dcterms:W3CDTF">2017-03-01T18:51:39Z</dcterms:created>
  <dcterms:modified xsi:type="dcterms:W3CDTF">2019-03-26T05:34:11Z</dcterms:modified>
</cp:coreProperties>
</file>